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76" r:id="rId3"/>
    <p:sldId id="275" r:id="rId4"/>
    <p:sldId id="272" r:id="rId5"/>
    <p:sldId id="263" r:id="rId6"/>
    <p:sldId id="273" r:id="rId7"/>
    <p:sldId id="271" r:id="rId8"/>
    <p:sldId id="27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31"/>
    <p:restoredTop sz="94551"/>
  </p:normalViewPr>
  <p:slideViewPr>
    <p:cSldViewPr snapToGrid="0" snapToObjects="1">
      <p:cViewPr>
        <p:scale>
          <a:sx n="110" d="100"/>
          <a:sy n="110" d="100"/>
        </p:scale>
        <p:origin x="3920" y="1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53280"/>
            <a:ext cx="6400800" cy="1085520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tx1">
                    <a:tint val="75000"/>
                  </a:schemeClr>
                </a:solidFill>
                <a:latin typeface="Avenir Light"/>
                <a:cs typeface="Avenir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A1A-47AF-9F46-8E34-09A42F7333B5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81FE-F898-0B43-AD60-3B93E3D76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98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A1A-47AF-9F46-8E34-09A42F7333B5}" type="datetimeFigureOut">
              <a:rPr lang="en-US" smtClean="0"/>
              <a:t>4/10/17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81FE-F898-0B43-AD60-3B93E3D76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6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840" y="274638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A1A-47AF-9F46-8E34-09A42F7333B5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81FE-F898-0B43-AD60-3B93E3D76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8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840" y="274638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4AA1A-47AF-9F46-8E34-09A42F7333B5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C81FE-F898-0B43-AD60-3B93E3D76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5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AA1A-47AF-9F46-8E34-09A42F7333B5}" type="datetimeFigureOut">
              <a:rPr lang="en-US" smtClean="0"/>
              <a:t>4/10/17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C81FE-F898-0B43-AD60-3B93E3D76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3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0" kern="1200">
          <a:solidFill>
            <a:srgbClr val="564F8A"/>
          </a:solidFill>
          <a:latin typeface="Avenir Heavy"/>
          <a:ea typeface="+mj-ea"/>
          <a:cs typeface="Avenir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800000"/>
        </a:buClr>
        <a:buFont typeface="Arial"/>
        <a:buChar char="•"/>
        <a:defRPr sz="3200" kern="1200">
          <a:solidFill>
            <a:schemeClr val="tx1"/>
          </a:solidFill>
          <a:latin typeface="Avenir Heavy"/>
          <a:ea typeface="+mn-ea"/>
          <a:cs typeface="Avenir Heavy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800000"/>
        </a:buClr>
        <a:buFont typeface="Arial"/>
        <a:buChar char="–"/>
        <a:defRPr sz="2800" kern="1200">
          <a:solidFill>
            <a:schemeClr val="tx1"/>
          </a:solidFill>
          <a:latin typeface="Avenir Heavy"/>
          <a:ea typeface="+mn-ea"/>
          <a:cs typeface="Avenir Heavy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800000"/>
        </a:buClr>
        <a:buFont typeface="Arial"/>
        <a:buChar char="•"/>
        <a:defRPr sz="2400" kern="1200">
          <a:solidFill>
            <a:schemeClr val="tx1"/>
          </a:solidFill>
          <a:latin typeface="Avenir Heavy"/>
          <a:ea typeface="+mn-ea"/>
          <a:cs typeface="Avenir Heavy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800000"/>
        </a:buClr>
        <a:buFont typeface="Arial"/>
        <a:buChar char="–"/>
        <a:defRPr sz="2000" kern="1200">
          <a:solidFill>
            <a:schemeClr val="tx1"/>
          </a:solidFill>
          <a:latin typeface="Avenir Heavy"/>
          <a:ea typeface="+mn-ea"/>
          <a:cs typeface="Avenir Heavy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800000"/>
        </a:buClr>
        <a:buFont typeface="Arial"/>
        <a:buChar char="»"/>
        <a:defRPr sz="2000" kern="1200">
          <a:solidFill>
            <a:schemeClr val="tx1"/>
          </a:solidFill>
          <a:latin typeface="Avenir Heavy"/>
          <a:ea typeface="+mn-ea"/>
          <a:cs typeface="Avenir Heavy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jpeg"/><Relationship Id="rId18" Type="http://schemas.openxmlformats.org/officeDocument/2006/relationships/image" Target="../media/image27.jpg"/><Relationship Id="rId1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Relationship Id="rId4" Type="http://schemas.microsoft.com/office/2007/relationships/hdphoto" Target="../media/hdphoto1.wdp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508700" y="277458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Palatino Linotype"/>
              <a:cs typeface="Palatino Linotype"/>
            </a:endParaRPr>
          </a:p>
        </p:txBody>
      </p:sp>
      <p:pic>
        <p:nvPicPr>
          <p:cNvPr id="6" name="Picture 5" descr="redbud-ble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091" y="-86177"/>
            <a:ext cx="3737059" cy="373705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95459" y="3692603"/>
            <a:ext cx="7772400" cy="9142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Curated Protein Information in the </a:t>
            </a:r>
            <a:r>
              <a:rPr lang="en-US" i="1" dirty="0" smtClean="0"/>
              <a:t>Saccharomyces</a:t>
            </a:r>
            <a:r>
              <a:rPr lang="en-US" dirty="0" smtClean="0"/>
              <a:t> Genome Database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5445203"/>
            <a:ext cx="6420118" cy="136440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Sage </a:t>
            </a:r>
            <a:r>
              <a:rPr lang="en-US" dirty="0" err="1" smtClean="0">
                <a:solidFill>
                  <a:schemeClr val="tx1"/>
                </a:solidFill>
              </a:rPr>
              <a:t>Hellerstedt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3/27/17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0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715" y="1342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 Translational Modification Data (PTM) Curation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94" y="1435044"/>
            <a:ext cx="4038600" cy="513074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1. Identify articles with PTM data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0793" y="1435044"/>
            <a:ext cx="4051140" cy="513074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2. Data Extraction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Protein modified </a:t>
            </a:r>
          </a:p>
          <a:p>
            <a:pPr lvl="1">
              <a:lnSpc>
                <a:spcPct val="120000"/>
              </a:lnSpc>
            </a:pPr>
            <a:endParaRPr lang="en-US" sz="2000" dirty="0" smtClean="0"/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 Amino acid residue modified </a:t>
            </a:r>
          </a:p>
          <a:p>
            <a:pPr lvl="1">
              <a:lnSpc>
                <a:spcPct val="120000"/>
              </a:lnSpc>
            </a:pPr>
            <a:endParaRPr lang="en-US" sz="2000" dirty="0" smtClean="0"/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Type of modification </a:t>
            </a:r>
          </a:p>
          <a:p>
            <a:pPr lvl="1">
              <a:lnSpc>
                <a:spcPct val="120000"/>
              </a:lnSpc>
            </a:pPr>
            <a:endParaRPr lang="en-US" sz="2000" dirty="0" smtClean="0"/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Modifier (if known, e.g. kinase) </a:t>
            </a:r>
          </a:p>
          <a:p>
            <a:pPr lvl="1">
              <a:lnSpc>
                <a:spcPct val="120000"/>
              </a:lnSpc>
            </a:pPr>
            <a:endParaRPr lang="en-US" sz="2000" dirty="0" smtClean="0"/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Strain background </a:t>
            </a:r>
          </a:p>
          <a:p>
            <a:pPr lvl="1">
              <a:lnSpc>
                <a:spcPct val="120000"/>
              </a:lnSpc>
            </a:pPr>
            <a:endParaRPr lang="en-US" sz="2000" dirty="0" smtClean="0"/>
          </a:p>
          <a:p>
            <a:pPr lvl="1">
              <a:lnSpc>
                <a:spcPct val="120000"/>
              </a:lnSpc>
            </a:pPr>
            <a:r>
              <a:rPr lang="en-US" sz="2000" dirty="0" smtClean="0"/>
              <a:t>Reference </a:t>
            </a:r>
          </a:p>
          <a:p>
            <a:pPr lvl="1"/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20715" y="1943000"/>
            <a:ext cx="4525941" cy="4034021"/>
            <a:chOff x="187366" y="1584067"/>
            <a:chExt cx="4525941" cy="4034021"/>
          </a:xfrm>
        </p:grpSpPr>
        <p:grpSp>
          <p:nvGrpSpPr>
            <p:cNvPr id="14" name="Group 13"/>
            <p:cNvGrpSpPr/>
            <p:nvPr/>
          </p:nvGrpSpPr>
          <p:grpSpPr>
            <a:xfrm>
              <a:off x="187366" y="2119072"/>
              <a:ext cx="4525941" cy="3499016"/>
              <a:chOff x="214131" y="2651002"/>
              <a:chExt cx="4525941" cy="349901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214131" y="2651002"/>
                <a:ext cx="4525941" cy="349901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6178" y="2728789"/>
                <a:ext cx="4338890" cy="3289928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 rot="19345237">
              <a:off x="3193806" y="1584067"/>
              <a:ext cx="1200369" cy="475014"/>
              <a:chOff x="4321657" y="2624446"/>
              <a:chExt cx="1200369" cy="47501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524502" y="2624446"/>
                <a:ext cx="997524" cy="475014"/>
                <a:chOff x="4524502" y="2624446"/>
                <a:chExt cx="997524" cy="475014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4786745" y="2624447"/>
                  <a:ext cx="735281" cy="475013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Trapezoid 10"/>
                <p:cNvSpPr/>
                <p:nvPr/>
              </p:nvSpPr>
              <p:spPr>
                <a:xfrm rot="16200000">
                  <a:off x="4418117" y="2730831"/>
                  <a:ext cx="475014" cy="262244"/>
                </a:xfrm>
                <a:prstGeom prst="trapezoid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Oval 6"/>
              <p:cNvSpPr/>
              <p:nvPr/>
            </p:nvSpPr>
            <p:spPr>
              <a:xfrm>
                <a:off x="4619501" y="2826327"/>
                <a:ext cx="83128" cy="8312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786744" y="2677287"/>
                <a:ext cx="640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PTM</a:t>
                </a:r>
                <a:endParaRPr lang="en-US" dirty="0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4321657" y="2802474"/>
                <a:ext cx="345346" cy="166357"/>
              </a:xfrm>
              <a:custGeom>
                <a:avLst/>
                <a:gdLst>
                  <a:gd name="connsiteX0" fmla="*/ 345346 w 345346"/>
                  <a:gd name="connsiteY0" fmla="*/ 83230 h 166357"/>
                  <a:gd name="connsiteX1" fmla="*/ 285969 w 345346"/>
                  <a:gd name="connsiteY1" fmla="*/ 106981 h 166357"/>
                  <a:gd name="connsiteX2" fmla="*/ 250343 w 345346"/>
                  <a:gd name="connsiteY2" fmla="*/ 118856 h 166357"/>
                  <a:gd name="connsiteX3" fmla="*/ 202842 w 345346"/>
                  <a:gd name="connsiteY3" fmla="*/ 142607 h 166357"/>
                  <a:gd name="connsiteX4" fmla="*/ 131590 w 345346"/>
                  <a:gd name="connsiteY4" fmla="*/ 166357 h 166357"/>
                  <a:gd name="connsiteX5" fmla="*/ 24712 w 345346"/>
                  <a:gd name="connsiteY5" fmla="*/ 154482 h 166357"/>
                  <a:gd name="connsiteX6" fmla="*/ 12837 w 345346"/>
                  <a:gd name="connsiteY6" fmla="*/ 35729 h 166357"/>
                  <a:gd name="connsiteX7" fmla="*/ 84088 w 345346"/>
                  <a:gd name="connsiteY7" fmla="*/ 103 h 166357"/>
                  <a:gd name="connsiteX8" fmla="*/ 179091 w 345346"/>
                  <a:gd name="connsiteY8" fmla="*/ 23853 h 166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5346" h="166357">
                    <a:moveTo>
                      <a:pt x="345346" y="83230"/>
                    </a:moveTo>
                    <a:cubicBezTo>
                      <a:pt x="325554" y="91147"/>
                      <a:pt x="305929" y="99496"/>
                      <a:pt x="285969" y="106981"/>
                    </a:cubicBezTo>
                    <a:cubicBezTo>
                      <a:pt x="274248" y="111376"/>
                      <a:pt x="261849" y="113925"/>
                      <a:pt x="250343" y="118856"/>
                    </a:cubicBezTo>
                    <a:cubicBezTo>
                      <a:pt x="234072" y="125829"/>
                      <a:pt x="219279" y="136032"/>
                      <a:pt x="202842" y="142607"/>
                    </a:cubicBezTo>
                    <a:cubicBezTo>
                      <a:pt x="179597" y="151905"/>
                      <a:pt x="131590" y="166357"/>
                      <a:pt x="131590" y="166357"/>
                    </a:cubicBezTo>
                    <a:cubicBezTo>
                      <a:pt x="95964" y="162399"/>
                      <a:pt x="58399" y="166732"/>
                      <a:pt x="24712" y="154482"/>
                    </a:cubicBezTo>
                    <a:cubicBezTo>
                      <a:pt x="-18767" y="138671"/>
                      <a:pt x="7183" y="48450"/>
                      <a:pt x="12837" y="35729"/>
                    </a:cubicBezTo>
                    <a:cubicBezTo>
                      <a:pt x="20845" y="17711"/>
                      <a:pt x="68279" y="5372"/>
                      <a:pt x="84088" y="103"/>
                    </a:cubicBezTo>
                    <a:cubicBezTo>
                      <a:pt x="183019" y="12469"/>
                      <a:pt x="179091" y="-19936"/>
                      <a:pt x="179091" y="23853"/>
                    </a:cubicBezTo>
                  </a:path>
                </a:pathLst>
              </a:custGeom>
              <a:noFill/>
              <a:ln w="381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453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PTM Annotation Metrics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816472"/>
              </p:ext>
            </p:extLst>
          </p:nvPr>
        </p:nvGraphicFramePr>
        <p:xfrm>
          <a:off x="1371600" y="1220242"/>
          <a:ext cx="6400799" cy="46986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2887"/>
                <a:gridCol w="3067912"/>
              </a:tblGrid>
              <a:tr h="626041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Modification Type </a:t>
                      </a:r>
                      <a:endParaRPr lang="en-US" sz="1400" b="1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Number</a:t>
                      </a:r>
                      <a:r>
                        <a:rPr lang="en-US" sz="1400" b="1" baseline="0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 of associated annotations</a:t>
                      </a:r>
                      <a:endParaRPr lang="en-US" sz="1400" b="1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9193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Phosphorylation</a:t>
                      </a:r>
                      <a:r>
                        <a:rPr lang="en-US" sz="1400" b="1" baseline="0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 </a:t>
                      </a:r>
                      <a:endParaRPr lang="en-US" sz="1400" b="1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34,188</a:t>
                      </a:r>
                      <a:endParaRPr lang="en-US" sz="1400" b="1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/>
                </a:tc>
              </a:tr>
              <a:tr h="339193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Ubiquitination</a:t>
                      </a:r>
                      <a:endParaRPr lang="en-US" sz="1400" b="1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6,230</a:t>
                      </a:r>
                      <a:endParaRPr lang="en-US" sz="1400" b="1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/>
                </a:tc>
              </a:tr>
              <a:tr h="339193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Succinylation</a:t>
                      </a:r>
                      <a:endParaRPr lang="en-US" sz="1400" b="1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1,344</a:t>
                      </a:r>
                      <a:endParaRPr lang="en-US" sz="1400" b="1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/>
                </a:tc>
              </a:tr>
              <a:tr h="339193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Acetylation</a:t>
                      </a:r>
                      <a:endParaRPr lang="en-US" sz="1400" b="1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925</a:t>
                      </a:r>
                      <a:endParaRPr lang="en-US" sz="1400" b="1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/>
                </a:tc>
              </a:tr>
              <a:tr h="339193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Methylation</a:t>
                      </a:r>
                      <a:endParaRPr lang="en-US" sz="1400" b="1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284</a:t>
                      </a:r>
                      <a:endParaRPr lang="en-US" sz="1400" b="1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/>
                </a:tc>
              </a:tr>
              <a:tr h="339193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Palmitoylation</a:t>
                      </a:r>
                      <a:endParaRPr lang="en-US" sz="1400" b="1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28</a:t>
                      </a:r>
                      <a:endParaRPr lang="en-US" sz="1400" b="1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/>
                </a:tc>
              </a:tr>
              <a:tr h="339193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Sumoylation</a:t>
                      </a:r>
                      <a:endParaRPr lang="en-US" sz="1400" b="1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26</a:t>
                      </a:r>
                      <a:endParaRPr lang="en-US" sz="1400" b="1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/>
                </a:tc>
              </a:tr>
              <a:tr h="339193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Deacetylation</a:t>
                      </a:r>
                      <a:endParaRPr lang="en-US" sz="1400" b="1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19</a:t>
                      </a:r>
                      <a:endParaRPr lang="en-US" sz="1400" b="1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/>
                </a:tc>
              </a:tr>
              <a:tr h="340329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Carbamidomethylation</a:t>
                      </a:r>
                      <a:endParaRPr lang="en-US" sz="1400" b="1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16</a:t>
                      </a:r>
                      <a:endParaRPr lang="en-US" sz="1400" b="1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/>
                </a:tc>
              </a:tr>
              <a:tr h="340329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Dephosphorylation</a:t>
                      </a:r>
                      <a:endParaRPr lang="en-US" sz="1400" b="1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10</a:t>
                      </a:r>
                      <a:endParaRPr lang="en-US" sz="1400" b="1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/>
                </a:tc>
              </a:tr>
              <a:tr h="339193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Butyrylation</a:t>
                      </a:r>
                      <a:endParaRPr lang="en-US" sz="1400" b="1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10</a:t>
                      </a:r>
                      <a:endParaRPr lang="en-US" sz="1400" b="1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/>
                </a:tc>
              </a:tr>
              <a:tr h="339193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Ethylation</a:t>
                      </a:r>
                      <a:endParaRPr lang="en-US" sz="1400" b="1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>
                          <a:latin typeface="Avenir Next" charset="0"/>
                          <a:ea typeface="Avenir Next" charset="0"/>
                          <a:cs typeface="Avenir Next" charset="0"/>
                        </a:rPr>
                        <a:t>10</a:t>
                      </a:r>
                      <a:endParaRPr lang="en-US" sz="1400" b="1" dirty="0">
                        <a:latin typeface="Avenir Next" charset="0"/>
                        <a:ea typeface="Avenir Next" charset="0"/>
                        <a:cs typeface="Avenir Next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696868" y="6050404"/>
            <a:ext cx="16658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mtClean="0">
                <a:latin typeface="Avenir Next" charset="0"/>
                <a:ea typeface="Avenir Next" charset="0"/>
                <a:cs typeface="Avenir Next" charset="0"/>
              </a:rPr>
              <a:t>*Numbers </a:t>
            </a:r>
            <a:r>
              <a:rPr lang="en-US" sz="1000" dirty="0" smtClean="0">
                <a:latin typeface="Avenir Next" charset="0"/>
                <a:ea typeface="Avenir Next" charset="0"/>
                <a:cs typeface="Avenir Next" charset="0"/>
              </a:rPr>
              <a:t>as </a:t>
            </a:r>
            <a:r>
              <a:rPr lang="en-US" sz="1000" dirty="0">
                <a:latin typeface="Avenir Next" charset="0"/>
                <a:ea typeface="Avenir Next" charset="0"/>
                <a:cs typeface="Avenir Next" charset="0"/>
              </a:rPr>
              <a:t>of 10/19/16</a:t>
            </a:r>
          </a:p>
        </p:txBody>
      </p:sp>
    </p:spTree>
    <p:extLst>
      <p:ext uri="{BB962C8B-B14F-4D97-AF65-F5344CB8AC3E}">
        <p14:creationId xmlns:p14="http://schemas.microsoft.com/office/powerpoint/2010/main" val="16224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Display and Visualization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660" y="1756052"/>
            <a:ext cx="8993529" cy="4610023"/>
            <a:chOff x="1601856" y="695739"/>
            <a:chExt cx="8973379" cy="521363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01856" y="695739"/>
              <a:ext cx="8973379" cy="5213635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 rot="16200000">
              <a:off x="2489752" y="700707"/>
              <a:ext cx="586411" cy="2186607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730266" y="3322399"/>
            <a:ext cx="19565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Amino Acid protein sequence with modified residues highlighted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25352" y="2267176"/>
            <a:ext cx="1441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Choose your strain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2046" y="1247824"/>
            <a:ext cx="8726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Example PTM data as displayed in sequence form on the MCD1 protein tab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page: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1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Display and Visualization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5748" y="1678329"/>
            <a:ext cx="8912506" cy="4699321"/>
            <a:chOff x="1968843" y="530992"/>
            <a:chExt cx="8621333" cy="58247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16286" y="530992"/>
              <a:ext cx="8473890" cy="5824703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8616777" y="782594"/>
              <a:ext cx="1869990" cy="691979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968843" y="5568779"/>
              <a:ext cx="1762898" cy="634313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221838" y="1231656"/>
            <a:ext cx="8464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Example PTM data as displayed in tabular form on the MCD1 protein tab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venir Next" charset="0"/>
                <a:ea typeface="Avenir Next" charset="0"/>
                <a:cs typeface="Avenir Next" charset="0"/>
              </a:rPr>
              <a:t>page: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venir Next" charset="0"/>
              <a:ea typeface="Avenir Next" charset="0"/>
              <a:cs typeface="Avenir Nex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27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Display and Visualization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" y="1177074"/>
            <a:ext cx="9143999" cy="5246875"/>
            <a:chOff x="140363" y="1473990"/>
            <a:chExt cx="8863273" cy="45176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363" y="1998393"/>
              <a:ext cx="8863273" cy="399326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988205" y="2906439"/>
              <a:ext cx="38490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Query and retrieve PTM data from the </a:t>
              </a:r>
              <a:r>
                <a:rPr lang="en-US" sz="2000" dirty="0" err="1" smtClean="0">
                  <a:solidFill>
                    <a:schemeClr val="accent2">
                      <a:lumMod val="75000"/>
                    </a:schemeClr>
                  </a:solidFill>
                </a:rPr>
                <a:t>YeastMine</a:t>
              </a:r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 template (</a:t>
              </a:r>
              <a:r>
                <a:rPr lang="en-US" sz="2000" dirty="0" err="1" smtClean="0">
                  <a:solidFill>
                    <a:schemeClr val="accent2">
                      <a:lumMod val="75000"/>
                    </a:schemeClr>
                  </a:solidFill>
                </a:rPr>
                <a:t>yeastmine.yeastgenome.org</a:t>
              </a:r>
              <a:r>
                <a:rPr lang="en-US" sz="2000" dirty="0" smtClean="0">
                  <a:solidFill>
                    <a:schemeClr val="accent2">
                      <a:lumMod val="75000"/>
                    </a:schemeClr>
                  </a:solidFill>
                </a:rPr>
                <a:t>)</a:t>
              </a:r>
              <a:endParaRPr lang="en-US" sz="2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4" name="Left Arrow 3"/>
            <p:cNvSpPr/>
            <p:nvPr/>
          </p:nvSpPr>
          <p:spPr>
            <a:xfrm>
              <a:off x="2997359" y="4151545"/>
              <a:ext cx="1840375" cy="524629"/>
            </a:xfrm>
            <a:prstGeom prst="lef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1099594" y="1473990"/>
              <a:ext cx="613458" cy="748855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7734" y="1350694"/>
            <a:ext cx="3238501" cy="64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77" y="1668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PTM Workflow Summary and  Future Directions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62" y="1497312"/>
            <a:ext cx="8581230" cy="2657997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0" y="4618299"/>
            <a:ext cx="10586147" cy="15278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900" dirty="0" smtClean="0"/>
              <a:t>Monthly new PTM data </a:t>
            </a:r>
          </a:p>
          <a:p>
            <a:pPr>
              <a:lnSpc>
                <a:spcPct val="150000"/>
              </a:lnSpc>
            </a:pPr>
            <a:r>
              <a:rPr lang="en-US" sz="1900" dirty="0" smtClean="0"/>
              <a:t>Improvement of data visualization (e.g. color changes or icons) </a:t>
            </a:r>
          </a:p>
          <a:p>
            <a:pPr>
              <a:lnSpc>
                <a:spcPct val="150000"/>
              </a:lnSpc>
            </a:pPr>
            <a:r>
              <a:rPr lang="en-US" sz="1900" dirty="0" smtClean="0"/>
              <a:t>Overlay on SGD variant viewer tool (</a:t>
            </a:r>
            <a:r>
              <a:rPr lang="en-US" sz="1900" dirty="0" err="1" smtClean="0"/>
              <a:t>www.yeastgenome.org</a:t>
            </a:r>
            <a:r>
              <a:rPr lang="en-US" sz="1900" dirty="0" smtClean="0"/>
              <a:t>/</a:t>
            </a:r>
            <a:r>
              <a:rPr lang="en-US" sz="1900" dirty="0" err="1" smtClean="0"/>
              <a:t>variantviewer</a:t>
            </a:r>
            <a:r>
              <a:rPr lang="en-US" sz="19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10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98578" y="591784"/>
            <a:ext cx="1261884" cy="1249007"/>
            <a:chOff x="7677821" y="2320666"/>
            <a:chExt cx="1261884" cy="1249007"/>
          </a:xfrm>
        </p:grpSpPr>
        <p:pic>
          <p:nvPicPr>
            <p:cNvPr id="6" name="Picture 5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05843" y="2320666"/>
              <a:ext cx="1005840" cy="99669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677821" y="3292674"/>
              <a:ext cx="12618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J. Michael Cherry</a:t>
              </a:r>
              <a:endParaRPr lang="en-US" sz="1200" dirty="0"/>
            </a:p>
          </p:txBody>
        </p: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378537" y="1400832"/>
            <a:ext cx="1042416" cy="1296594"/>
            <a:chOff x="547099" y="1616070"/>
            <a:chExt cx="694944" cy="864396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05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7099" y="1616070"/>
              <a:ext cx="694944" cy="694944"/>
            </a:xfrm>
            <a:prstGeom prst="rect">
              <a:avLst/>
            </a:prstGeom>
            <a:ln w="31750"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607881" y="2295800"/>
              <a:ext cx="57480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kern="1200" dirty="0" smtClean="0"/>
                <a:t>Olivia Lang</a:t>
              </a:r>
              <a:endParaRPr lang="en-US" sz="1200" kern="1200" dirty="0"/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497828" y="1401121"/>
            <a:ext cx="1344765" cy="1300436"/>
            <a:chOff x="2765102" y="4472604"/>
            <a:chExt cx="896509" cy="866957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9784" y="4472604"/>
              <a:ext cx="694944" cy="694944"/>
            </a:xfrm>
            <a:prstGeom prst="rect">
              <a:avLst/>
            </a:prstGeom>
            <a:ln w="31750">
              <a:noFill/>
            </a:ln>
          </p:spPr>
        </p:pic>
        <p:sp>
          <p:nvSpPr>
            <p:cNvPr id="47" name="TextBox 46"/>
            <p:cNvSpPr txBox="1"/>
            <p:nvPr/>
          </p:nvSpPr>
          <p:spPr>
            <a:xfrm>
              <a:off x="2765102" y="5154895"/>
              <a:ext cx="89650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kern="1200" dirty="0" smtClean="0"/>
                <a:t>Kevin MacPherson</a:t>
              </a:r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5183398" y="1413825"/>
            <a:ext cx="1042416" cy="1287740"/>
            <a:chOff x="4602496" y="4472604"/>
            <a:chExt cx="694944" cy="858493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02496" y="4472604"/>
              <a:ext cx="694944" cy="694944"/>
            </a:xfrm>
            <a:prstGeom prst="rect">
              <a:avLst/>
            </a:prstGeom>
            <a:ln w="31750">
              <a:noFill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4694601" y="5146431"/>
              <a:ext cx="51940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kern="1200" dirty="0" smtClean="0"/>
                <a:t>Rob Nash</a:t>
              </a:r>
              <a:endParaRPr lang="en-US" sz="1200" kern="1200" dirty="0"/>
            </a:p>
          </p:txBody>
        </p:sp>
      </p:grp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3917141" y="1413825"/>
            <a:ext cx="1177050" cy="1287732"/>
            <a:chOff x="7089588" y="4472604"/>
            <a:chExt cx="784700" cy="858488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35750" y="4472604"/>
              <a:ext cx="694944" cy="694944"/>
            </a:xfrm>
            <a:prstGeom prst="rect">
              <a:avLst/>
            </a:prstGeom>
            <a:ln w="31750">
              <a:noFill/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7089588" y="5146426"/>
              <a:ext cx="78470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kern="1200" dirty="0" err="1" smtClean="0"/>
                <a:t>Marek</a:t>
              </a:r>
              <a:r>
                <a:rPr lang="en-US" sz="1200" kern="1200" dirty="0" smtClean="0"/>
                <a:t> </a:t>
              </a:r>
              <a:r>
                <a:rPr lang="en-US" sz="1200" kern="1200" dirty="0" err="1" smtClean="0"/>
                <a:t>Skrzypek</a:t>
              </a:r>
              <a:endParaRPr lang="en-US" sz="12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86384" y="2759777"/>
            <a:ext cx="1042416" cy="1304931"/>
            <a:chOff x="1923165" y="3257271"/>
            <a:chExt cx="1042416" cy="1304931"/>
          </a:xfrm>
        </p:grpSpPr>
        <p:pic>
          <p:nvPicPr>
            <p:cNvPr id="38" name="Picture 37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23165" y="3257271"/>
              <a:ext cx="1042416" cy="1042416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993968" y="4285203"/>
              <a:ext cx="9156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kern="1200" dirty="0" smtClean="0"/>
                <a:t>Gail Binkley</a:t>
              </a:r>
              <a:endParaRPr lang="en-US" sz="12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58817" y="2771352"/>
            <a:ext cx="1042416" cy="1320064"/>
            <a:chOff x="3444873" y="1728297"/>
            <a:chExt cx="1042416" cy="1320064"/>
          </a:xfrm>
        </p:grpSpPr>
        <p:pic>
          <p:nvPicPr>
            <p:cNvPr id="36" name="Picture 35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44873" y="1728297"/>
              <a:ext cx="1042416" cy="1042416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499088" y="2771362"/>
              <a:ext cx="9276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kern="1200" dirty="0" err="1" smtClean="0"/>
                <a:t>Shuai</a:t>
              </a:r>
              <a:r>
                <a:rPr lang="en-US" sz="1200" kern="1200" dirty="0" smtClean="0"/>
                <a:t> </a:t>
              </a:r>
              <a:r>
                <a:rPr lang="en-US" sz="1200" kern="1200" dirty="0" err="1" smtClean="0"/>
                <a:t>Weng</a:t>
              </a:r>
              <a:endParaRPr lang="en-US" sz="12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07803" y="2763245"/>
            <a:ext cx="1042416" cy="1275349"/>
            <a:chOff x="1504154" y="4499222"/>
            <a:chExt cx="1042416" cy="1275349"/>
          </a:xfrm>
        </p:grpSpPr>
        <p:pic>
          <p:nvPicPr>
            <p:cNvPr id="32" name="Picture 31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04154" y="4499222"/>
              <a:ext cx="1042416" cy="104241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535475" y="5497572"/>
              <a:ext cx="9028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kern="1200" dirty="0" smtClean="0"/>
                <a:t>Pedro </a:t>
              </a:r>
              <a:r>
                <a:rPr lang="en-US" sz="1200" kern="1200" dirty="0" err="1" smtClean="0"/>
                <a:t>Assis</a:t>
              </a:r>
              <a:endParaRPr lang="en-US" sz="12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97185" y="2759777"/>
            <a:ext cx="1069573" cy="1298340"/>
            <a:chOff x="3203361" y="4472604"/>
            <a:chExt cx="1069573" cy="1298340"/>
          </a:xfrm>
        </p:grpSpPr>
        <p:pic>
          <p:nvPicPr>
            <p:cNvPr id="30" name="Picture 29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03361" y="4472604"/>
              <a:ext cx="1042416" cy="104241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216234" y="5493945"/>
              <a:ext cx="10567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kern="1200" dirty="0" err="1" smtClean="0"/>
                <a:t>Kalpana</a:t>
              </a:r>
              <a:r>
                <a:rPr lang="en-US" sz="1200" kern="1200" dirty="0" smtClean="0"/>
                <a:t> </a:t>
              </a:r>
              <a:r>
                <a:rPr lang="en-US" sz="1200" kern="1200" dirty="0" err="1" smtClean="0"/>
                <a:t>Karra</a:t>
              </a:r>
              <a:endParaRPr lang="en-US" sz="120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340865" y="4123822"/>
            <a:ext cx="1178327" cy="1289491"/>
            <a:chOff x="3721394" y="4472604"/>
            <a:chExt cx="1178327" cy="1289491"/>
          </a:xfrm>
        </p:grpSpPr>
        <p:pic>
          <p:nvPicPr>
            <p:cNvPr id="28" name="Picture 27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788332" y="4472604"/>
              <a:ext cx="1042416" cy="1042416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721394" y="5485096"/>
              <a:ext cx="11783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kern="1200" dirty="0" smtClean="0"/>
                <a:t>Stuart </a:t>
              </a:r>
              <a:r>
                <a:rPr lang="en-US" sz="1200" kern="1200" dirty="0" err="1" smtClean="0"/>
                <a:t>Miyasato</a:t>
              </a:r>
              <a:endParaRPr lang="en-US" sz="1200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31974" y="4119951"/>
            <a:ext cx="1179066" cy="1293362"/>
            <a:chOff x="1718283" y="5832778"/>
            <a:chExt cx="1179066" cy="1293362"/>
          </a:xfrm>
        </p:grpSpPr>
        <p:pic>
          <p:nvPicPr>
            <p:cNvPr id="26" name="Picture 25"/>
            <p:cNvPicPr>
              <a:picLocks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0106" y="5832778"/>
              <a:ext cx="1042416" cy="104241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718283" y="6849141"/>
              <a:ext cx="11790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kern="1200" dirty="0" smtClean="0"/>
                <a:t>Travis</a:t>
              </a:r>
              <a:r>
                <a:rPr lang="en-US" sz="1000" kern="1200" dirty="0" smtClean="0"/>
                <a:t> </a:t>
              </a:r>
              <a:r>
                <a:rPr lang="en-US" sz="1200" kern="1200" dirty="0" smtClean="0"/>
                <a:t>Sheppard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202670" y="4123822"/>
            <a:ext cx="1042416" cy="1277265"/>
            <a:chOff x="4098454" y="4301014"/>
            <a:chExt cx="1042416" cy="1277265"/>
          </a:xfrm>
        </p:grpSpPr>
        <p:pic>
          <p:nvPicPr>
            <p:cNvPr id="24" name="Picture 23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098454" y="4301014"/>
              <a:ext cx="1042416" cy="104241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115257" y="5301280"/>
              <a:ext cx="10088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kern="1200" dirty="0" smtClean="0"/>
                <a:t>Matt </a:t>
              </a:r>
              <a:r>
                <a:rPr lang="en-US" sz="1200" kern="1200" dirty="0" err="1" smtClean="0"/>
                <a:t>Simison</a:t>
              </a:r>
              <a:endParaRPr lang="en-US" sz="1200" kern="1200" dirty="0" smtClean="0"/>
            </a:p>
          </p:txBody>
        </p:sp>
      </p:grp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2791723" y="1400832"/>
            <a:ext cx="1042416" cy="1289273"/>
            <a:chOff x="8099433" y="4472821"/>
            <a:chExt cx="694944" cy="859515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9433" y="4472821"/>
              <a:ext cx="694944" cy="694944"/>
            </a:xfrm>
            <a:prstGeom prst="rect">
              <a:avLst/>
            </a:prstGeom>
            <a:ln w="31750">
              <a:noFill/>
            </a:ln>
          </p:spPr>
        </p:pic>
        <p:sp>
          <p:nvSpPr>
            <p:cNvPr id="52" name="TextBox 51"/>
            <p:cNvSpPr txBox="1"/>
            <p:nvPr/>
          </p:nvSpPr>
          <p:spPr>
            <a:xfrm>
              <a:off x="8142069" y="5147670"/>
              <a:ext cx="60967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Edith Wong</a:t>
              </a:r>
              <a:endParaRPr lang="en-US" sz="12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60166" y="2507767"/>
            <a:ext cx="2516082" cy="2559884"/>
            <a:chOff x="2886075" y="1800225"/>
            <a:chExt cx="3371850" cy="3257550"/>
          </a:xfrm>
        </p:grpSpPr>
        <p:pic>
          <p:nvPicPr>
            <p:cNvPr id="59" name="Picture 58" descr="puzzlePiece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6075" y="1800225"/>
              <a:ext cx="3371850" cy="3257550"/>
            </a:xfrm>
            <a:prstGeom prst="rect">
              <a:avLst/>
            </a:prstGeom>
          </p:spPr>
        </p:pic>
        <p:pic>
          <p:nvPicPr>
            <p:cNvPr id="60" name="Picture 82" descr="SuperYeast"/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100" y="3846152"/>
              <a:ext cx="285750" cy="15887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" name="TextBox 60"/>
          <p:cNvSpPr txBox="1"/>
          <p:nvPr/>
        </p:nvSpPr>
        <p:spPr>
          <a:xfrm>
            <a:off x="198578" y="5634356"/>
            <a:ext cx="7539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Funding: </a:t>
            </a:r>
            <a:r>
              <a:rPr lang="en-US" sz="1600" i="1" dirty="0"/>
              <a:t>This work is supported by a grant from the National Human Genome Research Institute at the United States National Institutes of Health (U41 HG001315). 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2789930" y="2761619"/>
            <a:ext cx="1050435" cy="1298342"/>
            <a:chOff x="2789930" y="2773194"/>
            <a:chExt cx="1050435" cy="1298342"/>
          </a:xfrm>
        </p:grpSpPr>
        <p:sp>
          <p:nvSpPr>
            <p:cNvPr id="55" name="TextBox 54"/>
            <p:cNvSpPr txBox="1"/>
            <p:nvPr/>
          </p:nvSpPr>
          <p:spPr>
            <a:xfrm>
              <a:off x="2825215" y="3794537"/>
              <a:ext cx="10151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kern="1200" dirty="0" smtClean="0"/>
                <a:t>Terry Jackson</a:t>
              </a:r>
              <a:endParaRPr lang="en-US" sz="1200" kern="1200" dirty="0"/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9930" y="2773194"/>
              <a:ext cx="1042416" cy="1042416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1597063" y="1217055"/>
            <a:ext cx="1045542" cy="1300956"/>
            <a:chOff x="7638132" y="1391004"/>
            <a:chExt cx="1045542" cy="1300956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8132" y="1391004"/>
              <a:ext cx="1042416" cy="1042416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756689" y="2414961"/>
              <a:ext cx="9269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kern="1200" dirty="0" err="1" smtClean="0"/>
                <a:t>Stacia</a:t>
              </a:r>
              <a:r>
                <a:rPr lang="en-US" sz="1200" kern="1200" dirty="0" smtClean="0"/>
                <a:t> Engel</a:t>
              </a:r>
              <a:endParaRPr lang="en-US" sz="1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0114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3673" y="602567"/>
            <a:ext cx="7772400" cy="14700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" name="Picture 2" descr="SuperBudOnly.gif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295" y="2307071"/>
            <a:ext cx="5045336" cy="310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4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2016SAB_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template-2016SAB_new.potx</Template>
  <TotalTime>5890</TotalTime>
  <Words>251</Words>
  <Application>Microsoft Macintosh PowerPoint</Application>
  <PresentationFormat>On-screen Show (4:3)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Avenir Heavy</vt:lpstr>
      <vt:lpstr>Avenir Light</vt:lpstr>
      <vt:lpstr>Avenir Next</vt:lpstr>
      <vt:lpstr>Calibri</vt:lpstr>
      <vt:lpstr>Palatino Linotype</vt:lpstr>
      <vt:lpstr>Arial</vt:lpstr>
      <vt:lpstr>template-2016SAB_new</vt:lpstr>
      <vt:lpstr>Curated Protein Information in the Saccharomyces Genome Database</vt:lpstr>
      <vt:lpstr>Post Translational Modification Data (PTM) Curation Strategy</vt:lpstr>
      <vt:lpstr>PTM Annotation Metrics </vt:lpstr>
      <vt:lpstr>Data Display and Visualization</vt:lpstr>
      <vt:lpstr>Data Display and Visualization</vt:lpstr>
      <vt:lpstr>Data Display and Visualization</vt:lpstr>
      <vt:lpstr>PTM Workflow Summary and  Future Directions </vt:lpstr>
      <vt:lpstr>Acknowledgments</vt:lpstr>
      <vt:lpstr>Questions?</vt:lpstr>
    </vt:vector>
  </TitlesOfParts>
  <Company>Stanford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MacPherson</dc:creator>
  <cp:lastModifiedBy>Microsoft Office User</cp:lastModifiedBy>
  <cp:revision>95</cp:revision>
  <cp:lastPrinted>2017-04-10T19:41:10Z</cp:lastPrinted>
  <dcterms:created xsi:type="dcterms:W3CDTF">2016-03-29T23:13:57Z</dcterms:created>
  <dcterms:modified xsi:type="dcterms:W3CDTF">2017-04-10T19:46:40Z</dcterms:modified>
</cp:coreProperties>
</file>