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8"/>
  </p:notesMasterIdLst>
  <p:sldIdLst>
    <p:sldId id="295" r:id="rId2"/>
    <p:sldId id="314" r:id="rId3"/>
    <p:sldId id="315" r:id="rId4"/>
    <p:sldId id="313" r:id="rId5"/>
    <p:sldId id="280" r:id="rId6"/>
    <p:sldId id="281" r:id="rId7"/>
    <p:sldId id="316" r:id="rId8"/>
    <p:sldId id="282" r:id="rId9"/>
    <p:sldId id="296" r:id="rId10"/>
    <p:sldId id="297" r:id="rId11"/>
    <p:sldId id="317" r:id="rId12"/>
    <p:sldId id="318" r:id="rId13"/>
    <p:sldId id="323" r:id="rId14"/>
    <p:sldId id="324" r:id="rId15"/>
    <p:sldId id="325" r:id="rId16"/>
    <p:sldId id="298" r:id="rId17"/>
    <p:sldId id="299" r:id="rId18"/>
    <p:sldId id="300" r:id="rId19"/>
    <p:sldId id="301" r:id="rId20"/>
    <p:sldId id="302" r:id="rId21"/>
    <p:sldId id="319" r:id="rId22"/>
    <p:sldId id="320" r:id="rId23"/>
    <p:sldId id="321" r:id="rId24"/>
    <p:sldId id="322" r:id="rId25"/>
    <p:sldId id="305" r:id="rId26"/>
    <p:sldId id="32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999999"/>
    <a:srgbClr val="D90202"/>
    <a:srgbClr val="FFFE82"/>
    <a:srgbClr val="FFCC66"/>
    <a:srgbClr val="000000"/>
    <a:srgbClr val="FF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37" autoAdjust="0"/>
    <p:restoredTop sz="94976" autoAdjust="0"/>
  </p:normalViewPr>
  <p:slideViewPr>
    <p:cSldViewPr>
      <p:cViewPr>
        <p:scale>
          <a:sx n="100" d="100"/>
          <a:sy n="100" d="100"/>
        </p:scale>
        <p:origin x="-824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479D90-E764-114B-B3D5-C4632D9F5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81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4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Chromosome</a:t>
            </a:r>
            <a:r>
              <a:rPr lang="en-US" baseline="0" dirty="0" smtClean="0"/>
              <a:t>/plasmid maintenance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multiple (command) observables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Manage (Add description), change order, sort order (make standard name default)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Filter (add null to filter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column summary filter)</a:t>
            </a:r>
          </a:p>
          <a:p>
            <a:endParaRPr lang="en-US" baseline="0" dirty="0" smtClean="0"/>
          </a:p>
          <a:p>
            <a:r>
              <a:rPr lang="en-US" dirty="0" smtClean="0"/>
              <a:t>Also pagination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1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1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90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59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55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53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3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9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2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21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7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61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29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85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6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Autophagy (GO:6914)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www.yeastgenome.org</a:t>
            </a:r>
            <a:r>
              <a:rPr lang="en-US" dirty="0" smtClean="0"/>
              <a:t>/phenotype/</a:t>
            </a:r>
            <a:r>
              <a:rPr lang="en-US" dirty="0" err="1" smtClean="0"/>
              <a:t>increased_cell_size</a:t>
            </a:r>
            <a:r>
              <a:rPr lang="en-US" dirty="0" smtClean="0"/>
              <a:t>/overview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www.yeastgenome.org</a:t>
            </a:r>
            <a:r>
              <a:rPr lang="en-US" dirty="0" smtClean="0"/>
              <a:t>/observable/</a:t>
            </a:r>
            <a:r>
              <a:rPr lang="en-US" dirty="0" err="1" smtClean="0"/>
              <a:t>cell_size</a:t>
            </a:r>
            <a:r>
              <a:rPr lang="en-US" dirty="0" smtClean="0"/>
              <a:t>/overview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6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9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7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8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4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9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5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3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81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8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4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43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99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63000">
              <a:schemeClr val="bg1">
                <a:tint val="45000"/>
                <a:shade val="99000"/>
                <a:satMod val="350000"/>
              </a:schemeClr>
            </a:gs>
            <a:gs pos="96000">
              <a:schemeClr val="bg1">
                <a:shade val="20000"/>
                <a:satMod val="25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69" y="6096000"/>
            <a:ext cx="2937831" cy="762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19446"/>
            <a:ext cx="165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12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July 2015 CSHL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7" Type="http://schemas.openxmlformats.org/officeDocument/2006/relationships/image" Target="../media/image15.tiff"/><Relationship Id="rId8" Type="http://schemas.openxmlformats.org/officeDocument/2006/relationships/image" Target="../media/image16.tiff"/><Relationship Id="rId9" Type="http://schemas.openxmlformats.org/officeDocument/2006/relationships/image" Target="../media/image17.tiff"/><Relationship Id="rId10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6" Type="http://schemas.openxmlformats.org/officeDocument/2006/relationships/image" Target="../media/image22.tiff"/><Relationship Id="rId7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5" Type="http://schemas.openxmlformats.org/officeDocument/2006/relationships/image" Target="../media/image26.tiff"/><Relationship Id="rId6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6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4" Type="http://schemas.openxmlformats.org/officeDocument/2006/relationships/image" Target="../media/image39.tiff"/><Relationship Id="rId5" Type="http://schemas.openxmlformats.org/officeDocument/2006/relationships/image" Target="../media/image40.tiff"/><Relationship Id="rId6" Type="http://schemas.openxmlformats.org/officeDocument/2006/relationships/image" Target="../media/image4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4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eastgenome.org/help/goslimhelp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6962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Data analysis: GO tools and YeastMine, use-case 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620000" cy="685800"/>
          </a:xfrm>
        </p:spPr>
        <p:txBody>
          <a:bodyPr/>
          <a:lstStyle/>
          <a:p>
            <a:r>
              <a:rPr lang="en-US" sz="3600" dirty="0" smtClean="0"/>
              <a:t>Batch GTF Results</a:t>
            </a:r>
            <a:endParaRPr lang="en-US" sz="3600" dirty="0"/>
          </a:p>
        </p:txBody>
      </p:sp>
      <p:pic>
        <p:nvPicPr>
          <p:cNvPr id="3" name="Picture 2" descr="Princeton_GTF_to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8652"/>
            <a:ext cx="6934200" cy="1896234"/>
          </a:xfrm>
          <a:prstGeom prst="rect">
            <a:avLst/>
          </a:prstGeom>
        </p:spPr>
      </p:pic>
      <p:pic>
        <p:nvPicPr>
          <p:cNvPr id="4" name="Picture 3" descr="Princeton_GTF_bottom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510096"/>
            <a:ext cx="6934200" cy="36621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YeastMine</a:t>
            </a:r>
            <a:endParaRPr lang="en-US" dirty="0"/>
          </a:p>
        </p:txBody>
      </p:sp>
      <p:pic>
        <p:nvPicPr>
          <p:cNvPr id="4" name="Content Placeholder 3" descr="YeastMine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25" r="-22625"/>
          <a:stretch>
            <a:fillRect/>
          </a:stretch>
        </p:blipFill>
        <p:spPr>
          <a:xfrm>
            <a:off x="914400" y="2198643"/>
            <a:ext cx="7086600" cy="3897357"/>
          </a:xfr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990600"/>
            <a:ext cx="84533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multifaceted </a:t>
            </a:r>
            <a:r>
              <a:rPr lang="en-US" dirty="0"/>
              <a:t>search and retrieval environment that </a:t>
            </a:r>
            <a:r>
              <a:rPr lang="en-US" dirty="0" smtClean="0"/>
              <a:t>provides </a:t>
            </a:r>
            <a:r>
              <a:rPr lang="en-US" dirty="0"/>
              <a:t>access to diverse data types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Initiate searches, with a gene, list of genes.  Results can be combined </a:t>
            </a:r>
            <a:r>
              <a:rPr lang="en-US" dirty="0"/>
              <a:t>for further analysis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saved or downloaded in customizable file formats. </a:t>
            </a:r>
          </a:p>
        </p:txBody>
      </p:sp>
    </p:spTree>
    <p:extLst>
      <p:ext uri="{BB962C8B-B14F-4D97-AF65-F5344CB8AC3E}">
        <p14:creationId xmlns:p14="http://schemas.microsoft.com/office/powerpoint/2010/main" val="94995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05400"/>
          </a:xfrm>
        </p:spPr>
        <p:txBody>
          <a:bodyPr/>
          <a:lstStyle/>
          <a:p>
            <a:r>
              <a:rPr lang="en-US" sz="2800" dirty="0" smtClean="0"/>
              <a:t>Templates: </a:t>
            </a:r>
            <a:r>
              <a:rPr lang="en-US" sz="2800" dirty="0"/>
              <a:t>predefined </a:t>
            </a:r>
            <a:r>
              <a:rPr lang="en-US" sz="2800" dirty="0" smtClean="0"/>
              <a:t>queries. Filter by category or keyword:</a:t>
            </a:r>
          </a:p>
          <a:p>
            <a:pPr lvl="1"/>
            <a:r>
              <a:rPr lang="en-US" sz="1800" dirty="0" smtClean="0"/>
              <a:t>genome</a:t>
            </a:r>
          </a:p>
          <a:p>
            <a:pPr lvl="1"/>
            <a:r>
              <a:rPr lang="en-US" sz="1800" dirty="0" smtClean="0"/>
              <a:t>protein</a:t>
            </a:r>
          </a:p>
          <a:p>
            <a:pPr lvl="1"/>
            <a:r>
              <a:rPr lang="en-US" sz="1800" dirty="0" smtClean="0"/>
              <a:t>function</a:t>
            </a:r>
          </a:p>
          <a:p>
            <a:pPr lvl="1"/>
            <a:r>
              <a:rPr lang="en-US" sz="1800" dirty="0" smtClean="0"/>
              <a:t>interactions</a:t>
            </a:r>
          </a:p>
          <a:p>
            <a:pPr lvl="1"/>
            <a:r>
              <a:rPr lang="en-US" sz="1800" dirty="0" smtClean="0"/>
              <a:t>regulation</a:t>
            </a:r>
          </a:p>
          <a:p>
            <a:pPr lvl="1"/>
            <a:r>
              <a:rPr lang="en-US" sz="1800" dirty="0" smtClean="0"/>
              <a:t>homology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xpression</a:t>
            </a:r>
          </a:p>
          <a:p>
            <a:pPr lvl="1"/>
            <a:r>
              <a:rPr lang="en-US" sz="1800" dirty="0" smtClean="0"/>
              <a:t>literature </a:t>
            </a:r>
          </a:p>
          <a:p>
            <a:pPr marL="457200" lvl="1" indent="0">
              <a:buNone/>
            </a:pPr>
            <a:r>
              <a:rPr lang="en-US" dirty="0" smtClean="0"/>
              <a:t>or keyword</a:t>
            </a:r>
          </a:p>
          <a:p>
            <a:pPr lvl="1"/>
            <a:r>
              <a:rPr lang="en-US" sz="1800" dirty="0" smtClean="0"/>
              <a:t>“intron”</a:t>
            </a:r>
            <a:endParaRPr lang="en-US" sz="1800" dirty="0"/>
          </a:p>
          <a:p>
            <a:pPr lvl="1"/>
            <a:r>
              <a:rPr lang="en-US" sz="1800" dirty="0" smtClean="0"/>
              <a:t>“sequence”</a:t>
            </a:r>
            <a:endParaRPr lang="en-US" sz="1800" dirty="0"/>
          </a:p>
        </p:txBody>
      </p:sp>
      <p:pic>
        <p:nvPicPr>
          <p:cNvPr id="4" name="Picture 3" descr="yeastmine_templat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48" y="1676400"/>
            <a:ext cx="2823952" cy="220980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pic>
        <p:nvPicPr>
          <p:cNvPr id="6" name="Picture 5" descr="yeastmine_keywor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23527"/>
            <a:ext cx="2819400" cy="2211969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5334000" y="2209800"/>
            <a:ext cx="838200" cy="228600"/>
          </a:xfrm>
          <a:prstGeom prst="ellipse">
            <a:avLst/>
          </a:prstGeom>
          <a:noFill/>
          <a:ln w="12700" cap="flat" cmpd="sng" algn="ctr">
            <a:solidFill>
              <a:srgbClr val="D902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58739" y="4538132"/>
            <a:ext cx="838200" cy="228600"/>
          </a:xfrm>
          <a:prstGeom prst="ellipse">
            <a:avLst/>
          </a:prstGeom>
          <a:noFill/>
          <a:ln w="12700" cap="flat" cmpd="sng" algn="ctr">
            <a:solidFill>
              <a:srgbClr val="D902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7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results page (1)</a:t>
            </a:r>
            <a:endParaRPr lang="en-US" dirty="0"/>
          </a:p>
        </p:txBody>
      </p:sp>
      <p:pic>
        <p:nvPicPr>
          <p:cNvPr id="5" name="Picture 4" descr="template manage colum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1845469" cy="381000"/>
          </a:xfrm>
          <a:prstGeom prst="rect">
            <a:avLst/>
          </a:prstGeom>
        </p:spPr>
      </p:pic>
      <p:pic>
        <p:nvPicPr>
          <p:cNvPr id="6" name="Picture 5" descr="templates manage columns option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2057400" cy="119337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81135" y="1439333"/>
            <a:ext cx="3149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Add, re-arrange order, sort-order</a:t>
            </a:r>
            <a:endParaRPr lang="en-US" dirty="0"/>
          </a:p>
        </p:txBody>
      </p:sp>
      <p:pic>
        <p:nvPicPr>
          <p:cNvPr id="8" name="Picture 7" descr="template filter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1011238" cy="355600"/>
          </a:xfrm>
          <a:prstGeom prst="rect">
            <a:avLst/>
          </a:prstGeom>
        </p:spPr>
      </p:pic>
      <p:pic>
        <p:nvPicPr>
          <p:cNvPr id="9" name="Picture 8" descr="template filter options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02934"/>
            <a:ext cx="2290119" cy="12192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06533" y="2514600"/>
            <a:ext cx="3437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Edit, add, remove a filter/constraint (e.g. just null </a:t>
            </a:r>
            <a:r>
              <a:rPr lang="en-US" dirty="0" err="1" smtClean="0"/>
              <a:t>vs</a:t>
            </a:r>
            <a:r>
              <a:rPr lang="en-US" dirty="0" smtClean="0"/>
              <a:t> filter)</a:t>
            </a:r>
            <a:endParaRPr lang="en-US" dirty="0"/>
          </a:p>
        </p:txBody>
      </p:sp>
      <p:pic>
        <p:nvPicPr>
          <p:cNvPr id="12" name="Picture 11" descr="template list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1916906" cy="381000"/>
          </a:xfrm>
          <a:prstGeom prst="rect">
            <a:avLst/>
          </a:prstGeom>
        </p:spPr>
      </p:pic>
      <p:pic>
        <p:nvPicPr>
          <p:cNvPr id="13" name="Picture 12" descr="template list options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57600"/>
            <a:ext cx="2238714" cy="12446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677858" y="4064000"/>
            <a:ext cx="3161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new or add to existing list</a:t>
            </a:r>
            <a:endParaRPr lang="en-US" dirty="0"/>
          </a:p>
        </p:txBody>
      </p:sp>
      <p:pic>
        <p:nvPicPr>
          <p:cNvPr id="15" name="Picture 14" descr="template download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400"/>
            <a:ext cx="1309688" cy="381000"/>
          </a:xfrm>
          <a:prstGeom prst="rect">
            <a:avLst/>
          </a:prstGeom>
        </p:spPr>
      </p:pic>
      <p:pic>
        <p:nvPicPr>
          <p:cNvPr id="16" name="Picture 15" descr="template download options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29200"/>
            <a:ext cx="2217305" cy="17526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747532" y="5698067"/>
            <a:ext cx="3548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 results in various formats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7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results </a:t>
            </a:r>
            <a:r>
              <a:rPr lang="en-US" dirty="0" smtClean="0"/>
              <a:t>page (2)</a:t>
            </a:r>
            <a:endParaRPr lang="en-US" dirty="0"/>
          </a:p>
        </p:txBody>
      </p:sp>
      <p:pic>
        <p:nvPicPr>
          <p:cNvPr id="5" name="Picture 4" descr="template nav aid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9" y="1371600"/>
            <a:ext cx="5113421" cy="31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1006" y="1354667"/>
            <a:ext cx="158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Navigation aids</a:t>
            </a:r>
            <a:endParaRPr lang="en-US" dirty="0"/>
          </a:p>
        </p:txBody>
      </p:sp>
      <p:pic>
        <p:nvPicPr>
          <p:cNvPr id="11" name="Picture 10" descr="template sort ic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286000"/>
            <a:ext cx="431800" cy="711200"/>
          </a:xfrm>
          <a:prstGeom prst="rect">
            <a:avLst/>
          </a:prstGeom>
        </p:spPr>
      </p:pic>
      <p:pic>
        <p:nvPicPr>
          <p:cNvPr id="12" name="Picture 11" descr="template remove option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5" y="3141134"/>
            <a:ext cx="457200" cy="635000"/>
          </a:xfrm>
          <a:prstGeom prst="rect">
            <a:avLst/>
          </a:prstGeom>
        </p:spPr>
      </p:pic>
      <p:pic>
        <p:nvPicPr>
          <p:cNvPr id="13" name="Picture 12" descr="template toggle visibility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2" y="3937002"/>
            <a:ext cx="444500" cy="711200"/>
          </a:xfrm>
          <a:prstGeom prst="rect">
            <a:avLst/>
          </a:prstGeom>
        </p:spPr>
      </p:pic>
      <p:pic>
        <p:nvPicPr>
          <p:cNvPr id="14" name="Picture 13" descr="template column summary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37" y="4800600"/>
            <a:ext cx="461596" cy="533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55800" y="2404646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sort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3242846"/>
            <a:ext cx="1667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column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3" y="4089402"/>
            <a:ext cx="2271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Toggle column visibility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4876800"/>
            <a:ext cx="1792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8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and list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r>
              <a:rPr lang="en-US" sz="2000" dirty="0" smtClean="0"/>
              <a:t>List creation</a:t>
            </a:r>
          </a:p>
          <a:p>
            <a:pPr lvl="1"/>
            <a:r>
              <a:rPr lang="en-US" sz="2000" dirty="0" smtClean="0"/>
              <a:t>Create/add</a:t>
            </a:r>
          </a:p>
          <a:p>
            <a:pPr lvl="1"/>
            <a:r>
              <a:rPr lang="en-US" sz="2000" dirty="0" smtClean="0"/>
              <a:t>Select genes</a:t>
            </a:r>
          </a:p>
          <a:p>
            <a:pPr lvl="1"/>
            <a:r>
              <a:rPr lang="en-US" sz="2000" dirty="0" smtClean="0"/>
              <a:t>Name, describe, rename and share (</a:t>
            </a:r>
            <a:r>
              <a:rPr lang="en-US" sz="2000" dirty="0" err="1" smtClean="0"/>
              <a:t>MyMine</a:t>
            </a:r>
            <a:r>
              <a:rPr lang="en-US" sz="2000" dirty="0" smtClean="0"/>
              <a:t>)</a:t>
            </a:r>
            <a:r>
              <a:rPr lang="en-US" sz="2000" dirty="0"/>
              <a:t> </a:t>
            </a:r>
            <a:r>
              <a:rPr lang="en-US" sz="2000" dirty="0" smtClean="0"/>
              <a:t>display</a:t>
            </a:r>
          </a:p>
          <a:p>
            <a:pPr marL="457200" lvl="1" indent="0">
              <a:lnSpc>
                <a:spcPts val="1200"/>
              </a:lnSpc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List operations </a:t>
            </a:r>
          </a:p>
          <a:p>
            <a:pPr marL="0" indent="0">
              <a:buNone/>
            </a:pPr>
            <a:r>
              <a:rPr lang="en-US" sz="1600" dirty="0" smtClean="0"/>
              <a:t>				Intersection (DNA replication AND DNA repair or 				genes on 	</a:t>
            </a:r>
            <a:r>
              <a:rPr lang="en-US" sz="1600" dirty="0" err="1" smtClean="0"/>
              <a:t>ChrIV</a:t>
            </a:r>
            <a:r>
              <a:rPr lang="en-US" sz="1600" dirty="0"/>
              <a:t>, </a:t>
            </a:r>
            <a:r>
              <a:rPr lang="en-US" sz="1600" dirty="0" smtClean="0"/>
              <a:t>that are </a:t>
            </a:r>
            <a:r>
              <a:rPr lang="en-US" sz="1600" dirty="0" err="1" smtClean="0"/>
              <a:t>inviable</a:t>
            </a:r>
            <a:r>
              <a:rPr lang="en-US" sz="1600" dirty="0" smtClean="0"/>
              <a:t> when deleted)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Union (DNA replication and/or DNA repair, two sets of 				interactions, etc.)	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Subtract (DNA replication or DNA repair)</a:t>
            </a:r>
          </a:p>
          <a:p>
            <a:pPr marL="457200" lvl="1" indent="0">
              <a:buNone/>
            </a:pPr>
            <a:r>
              <a:rPr lang="en-US" sz="1600" dirty="0" smtClean="0"/>
              <a:t>				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Asymmetric diff. (DNA replication minus repair; 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DNA repair minus replication)</a:t>
            </a:r>
            <a:endParaRPr lang="en-US" sz="16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Intersec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069162"/>
            <a:ext cx="1358900" cy="393700"/>
          </a:xfrm>
          <a:prstGeom prst="rect">
            <a:avLst/>
          </a:prstGeom>
        </p:spPr>
      </p:pic>
      <p:pic>
        <p:nvPicPr>
          <p:cNvPr id="5" name="Picture 4" descr="Uni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39626"/>
            <a:ext cx="1104900" cy="368300"/>
          </a:xfrm>
          <a:prstGeom prst="rect">
            <a:avLst/>
          </a:prstGeom>
        </p:spPr>
      </p:pic>
      <p:pic>
        <p:nvPicPr>
          <p:cNvPr id="6" name="Picture 5" descr="Subtrac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6231"/>
            <a:ext cx="1371600" cy="368300"/>
          </a:xfrm>
          <a:prstGeom prst="rect">
            <a:avLst/>
          </a:prstGeom>
        </p:spPr>
      </p:pic>
      <p:pic>
        <p:nvPicPr>
          <p:cNvPr id="8" name="Picture 7" descr="Asymmetric difference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21300"/>
            <a:ext cx="2743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0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stMine entr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981200"/>
            <a:ext cx="50292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/>
          <a:p>
            <a:r>
              <a:rPr lang="en-US" sz="3600" dirty="0" smtClean="0">
                <a:latin typeface="Calibri"/>
              </a:rPr>
              <a:t>Use case: finding novel mitoribosomal proteins</a:t>
            </a:r>
            <a:br>
              <a:rPr lang="en-US" sz="3600" dirty="0" smtClean="0">
                <a:latin typeface="Calibri"/>
              </a:rPr>
            </a:br>
            <a:endParaRPr lang="en-US" sz="3600" dirty="0"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453" y="914400"/>
            <a:ext cx="74611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I’m interested in the mitochondrial ribosome. Does it have </a:t>
            </a:r>
          </a:p>
          <a:p>
            <a:r>
              <a:rPr lang="en-US" sz="2400" dirty="0" smtClean="0">
                <a:latin typeface="Calibri"/>
              </a:rPr>
              <a:t>any as-yet-undiscovered subunits?</a:t>
            </a:r>
          </a:p>
          <a:p>
            <a:endParaRPr lang="en-US" dirty="0"/>
          </a:p>
        </p:txBody>
      </p:sp>
      <p:pic>
        <p:nvPicPr>
          <p:cNvPr id="6" name="Picture 5" descr="Use_case_yeastmine_go_gene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267200"/>
            <a:ext cx="5754511" cy="1871949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105400" y="2375118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1. </a:t>
            </a:r>
            <a:r>
              <a:rPr lang="en-US" sz="2400" dirty="0" smtClean="0">
                <a:latin typeface=""/>
              </a:rPr>
              <a:t>Find the known mitochondrial ribosomal proteins using </a:t>
            </a:r>
            <a:r>
              <a:rPr lang="en-US" sz="2400" dirty="0" smtClean="0">
                <a:solidFill>
                  <a:srgbClr val="000000"/>
                </a:solidFill>
                <a:latin typeface=""/>
              </a:rPr>
              <a:t>YeastMine</a:t>
            </a:r>
          </a:p>
          <a:p>
            <a:endParaRPr lang="en-US" sz="2400" dirty="0" smtClean="0">
              <a:latin typeface="Calibri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to_interaction_templa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248912" cy="129540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pic>
        <p:nvPicPr>
          <p:cNvPr id="2" name="Picture 1" descr="Mito_rib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" y="1066800"/>
            <a:ext cx="4437888" cy="396240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381000"/>
            <a:ext cx="3886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2. Create a list of the results </a:t>
            </a:r>
            <a:r>
              <a:rPr lang="en-US" dirty="0" smtClean="0">
                <a:latin typeface="+mn-lt"/>
              </a:rPr>
              <a:t>(90 </a:t>
            </a:r>
            <a:r>
              <a:rPr lang="en-US" dirty="0">
                <a:latin typeface="+mn-lt"/>
              </a:rPr>
              <a:t>genes)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00600" y="329624"/>
            <a:ext cx="4114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3. Look for genes/proteins that interact with </a:t>
            </a:r>
            <a:r>
              <a:rPr lang="en-US" dirty="0" smtClean="0">
                <a:latin typeface="+mn-lt"/>
              </a:rPr>
              <a:t>mt</a:t>
            </a:r>
            <a:r>
              <a:rPr lang="en-US" dirty="0">
                <a:latin typeface="+mn-lt"/>
              </a:rPr>
              <a:t>_</a:t>
            </a:r>
            <a:r>
              <a:rPr lang="en-US" dirty="0" smtClean="0">
                <a:latin typeface="+mn-lt"/>
              </a:rPr>
              <a:t>ribosomal </a:t>
            </a:r>
            <a:r>
              <a:rPr lang="en-US" dirty="0">
                <a:latin typeface="+mn-lt"/>
              </a:rPr>
              <a:t>proteins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800600" y="5671403"/>
            <a:ext cx="4267200" cy="60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4. Create </a:t>
            </a:r>
            <a:r>
              <a:rPr lang="en-US" dirty="0">
                <a:latin typeface="+mn-lt"/>
              </a:rPr>
              <a:t>a list of </a:t>
            </a:r>
            <a:r>
              <a:rPr lang="en-US" dirty="0" smtClean="0">
                <a:latin typeface="+mn-lt"/>
              </a:rPr>
              <a:t>1,051 </a:t>
            </a:r>
            <a:r>
              <a:rPr lang="en-US" dirty="0">
                <a:latin typeface="+mn-lt"/>
              </a:rPr>
              <a:t>interacting </a:t>
            </a:r>
            <a:r>
              <a:rPr lang="en-US" dirty="0" smtClean="0">
                <a:latin typeface="+mn-lt"/>
              </a:rPr>
              <a:t>genes/proteins.</a:t>
            </a:r>
            <a:endParaRPr lang="en-US" dirty="0">
              <a:latin typeface="+mn-lt"/>
            </a:endParaRPr>
          </a:p>
        </p:txBody>
      </p:sp>
      <p:pic>
        <p:nvPicPr>
          <p:cNvPr id="3" name="Picture 2" descr="mito_ribo_lis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71" y="3352800"/>
            <a:ext cx="3085629" cy="304800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pic>
        <p:nvPicPr>
          <p:cNvPr id="4" name="Picture 3" descr="Mt_ribo_interactors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2985437" cy="358140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609600"/>
            <a:ext cx="6367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Are any of the interacting genes uncharacterized?</a:t>
            </a:r>
          </a:p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47800" y="1447800"/>
            <a:ext cx="5867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Char char="•"/>
            </a:pPr>
            <a:r>
              <a:rPr lang="en-US" dirty="0"/>
              <a:t> create a list of uncharacterized genes</a:t>
            </a:r>
          </a:p>
          <a:p>
            <a:endParaRPr lang="en-US" dirty="0"/>
          </a:p>
          <a:p>
            <a:pPr>
              <a:buFont typeface="Times" charset="0"/>
              <a:buChar char="•"/>
            </a:pPr>
            <a:r>
              <a:rPr lang="en-US" dirty="0"/>
              <a:t> find the intersection between the list of uncharacterized genes and the list of </a:t>
            </a:r>
            <a:r>
              <a:rPr lang="en-US" dirty="0" smtClean="0"/>
              <a:t>mitochondrial </a:t>
            </a:r>
            <a:r>
              <a:rPr lang="en-US" dirty="0"/>
              <a:t>ribosome-interacting genes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52600" y="5105400"/>
            <a:ext cx="4935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34 genes are </a:t>
            </a:r>
            <a:r>
              <a:rPr lang="en-US" sz="2800" dirty="0"/>
              <a:t>uncharacterized</a:t>
            </a:r>
          </a:p>
        </p:txBody>
      </p:sp>
      <p:pic>
        <p:nvPicPr>
          <p:cNvPr id="2" name="Picture 1" descr="Mito_inter_intersection_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9" y="2815034"/>
            <a:ext cx="5729868" cy="1223566"/>
          </a:xfrm>
          <a:prstGeom prst="rect">
            <a:avLst/>
          </a:prstGeom>
        </p:spPr>
      </p:pic>
      <p:pic>
        <p:nvPicPr>
          <p:cNvPr id="3" name="Picture 2" descr="Mito_inter_intersection_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38600"/>
            <a:ext cx="5715000" cy="2586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304800"/>
            <a:ext cx="80772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Calibri"/>
              </a:rPr>
              <a:t>34 </a:t>
            </a:r>
            <a:r>
              <a:rPr lang="en-US" sz="2800" dirty="0">
                <a:latin typeface="Calibri"/>
              </a:rPr>
              <a:t>uncharacterized ORFs interact genetically or physically with known mitochondrial ribosomal proteins.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Calibri"/>
              </a:rPr>
              <a:t>Mutation of a mt ribosomal subunit would block respiratory growth. Do any of these </a:t>
            </a:r>
            <a:r>
              <a:rPr lang="en-US" sz="2800" dirty="0" smtClean="0">
                <a:latin typeface="Calibri"/>
              </a:rPr>
              <a:t>34 </a:t>
            </a:r>
            <a:r>
              <a:rPr lang="en-US" sz="2800" dirty="0">
                <a:latin typeface="Calibri"/>
              </a:rPr>
              <a:t>genes exhibit this mutant phenotype?</a:t>
            </a:r>
          </a:p>
        </p:txBody>
      </p:sp>
      <p:pic>
        <p:nvPicPr>
          <p:cNvPr id="5" name="Picture 4" descr="Use_case_respir_growth_phen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97793"/>
            <a:ext cx="5357005" cy="156000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43600" y="3352800"/>
            <a:ext cx="297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000" dirty="0"/>
              <a:t> </a:t>
            </a:r>
            <a:r>
              <a:rPr lang="en-US" sz="2000" dirty="0">
                <a:latin typeface="Calibri"/>
              </a:rPr>
              <a:t>create list of genes that confer a respiratory phenotype</a:t>
            </a:r>
          </a:p>
          <a:p>
            <a:pPr>
              <a:buFontTx/>
              <a:buChar char="•"/>
              <a:defRPr/>
            </a:pPr>
            <a:endParaRPr lang="en-US" sz="2000" dirty="0">
              <a:latin typeface="Calibri"/>
            </a:endParaRPr>
          </a:p>
          <a:p>
            <a:pPr>
              <a:buFontTx/>
              <a:buChar char="•"/>
              <a:defRPr/>
            </a:pPr>
            <a:r>
              <a:rPr lang="en-US" sz="2000" dirty="0">
                <a:latin typeface="Calibri"/>
              </a:rPr>
              <a:t> find the intersection with the list of </a:t>
            </a:r>
            <a:r>
              <a:rPr lang="en-US" sz="2000" dirty="0" smtClean="0">
                <a:latin typeface="Calibri"/>
              </a:rPr>
              <a:t>34 uncharacterized </a:t>
            </a:r>
            <a:r>
              <a:rPr lang="en-US" sz="2000" dirty="0">
                <a:latin typeface="Calibri"/>
              </a:rPr>
              <a:t>ORFs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dirty="0" smtClean="0"/>
              <a:t>How to leverage data rich SGD!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93,000 GO annotations (manual, HTP and computational)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About 135,000 phenotype annotations (manual and HTP)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About 338,000 physical (130K) and genetic (208K)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54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/>
              <a:t>Three uncharacterized ORFs exhibit genetic or physical interactions with known mt ribosomal proteins AND block respiratory growth when mutated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40969"/>
              </p:ext>
            </p:extLst>
          </p:nvPr>
        </p:nvGraphicFramePr>
        <p:xfrm>
          <a:off x="781050" y="1524000"/>
          <a:ext cx="7372350" cy="2860039"/>
        </p:xfrm>
        <a:graphic>
          <a:graphicData uri="http://schemas.openxmlformats.org/drawingml/2006/table">
            <a:tbl>
              <a:tblPr/>
              <a:tblGrid>
                <a:gridCol w="1104900"/>
                <a:gridCol w="673100"/>
                <a:gridCol w="1524000"/>
                <a:gridCol w="673100"/>
                <a:gridCol w="3397250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Systematic 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Gene 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Name Description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alibri"/>
                        </a:rPr>
                        <a:t>ORF length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YBL095W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MRX3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Mitochondrial organization of gene expression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813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Protein that associates with mitochondrial ribosome; likely functions in cristae junction formation; the authentic, non-tagged protein is detected in highly purified mitochondria in high-throughput studies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YDL157C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Putative protein of unknown function; the authentic, non-tagged protein is detected in highly purified mitochondria in high-throughput studies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YPR109W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Predicted membrane protein; diploid deletion strain has high budding index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a gene PRP8</a:t>
            </a:r>
            <a:endParaRPr lang="en-US" dirty="0"/>
          </a:p>
        </p:txBody>
      </p:sp>
      <p:pic>
        <p:nvPicPr>
          <p:cNvPr id="4" name="Content Placeholder 3" descr="PRP8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2" r="-2262"/>
          <a:stretch>
            <a:fillRect/>
          </a:stretch>
        </p:blipFill>
        <p:spPr>
          <a:xfrm>
            <a:off x="1066800" y="1143000"/>
            <a:ext cx="6477000" cy="3562350"/>
          </a:xfr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sp>
        <p:nvSpPr>
          <p:cNvPr id="8" name="Oval 7"/>
          <p:cNvSpPr/>
          <p:nvPr/>
        </p:nvSpPr>
        <p:spPr>
          <a:xfrm>
            <a:off x="3733800" y="3276600"/>
            <a:ext cx="3200400" cy="304800"/>
          </a:xfrm>
          <a:prstGeom prst="ellipse">
            <a:avLst/>
          </a:prstGeom>
          <a:noFill/>
          <a:ln w="12700" cap="flat" cmpd="sng" algn="ctr">
            <a:solidFill>
              <a:srgbClr val="D902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181600"/>
            <a:ext cx="9033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Identify PRP8 </a:t>
            </a:r>
            <a:r>
              <a:rPr lang="en-US" dirty="0" err="1" smtClean="0"/>
              <a:t>interactors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Use OMIM to identify yeast genes orthologous to human genes involved in retinitis </a:t>
            </a:r>
            <a:r>
              <a:rPr lang="en-US" dirty="0" err="1" smtClean="0"/>
              <a:t>pigmentosa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Intersect the two lists to identify PRP8 </a:t>
            </a:r>
            <a:r>
              <a:rPr lang="en-US" dirty="0" err="1" smtClean="0"/>
              <a:t>interactors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orthologs</a:t>
            </a:r>
            <a:r>
              <a:rPr lang="en-US" dirty="0" smtClean="0"/>
              <a:t> involved in 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3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eastMine Interactions templat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3" y="749300"/>
            <a:ext cx="3335109" cy="15367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8" name="Oval 7"/>
          <p:cNvSpPr/>
          <p:nvPr/>
        </p:nvSpPr>
        <p:spPr>
          <a:xfrm>
            <a:off x="669640" y="1524000"/>
            <a:ext cx="1066800" cy="228600"/>
          </a:xfrm>
          <a:prstGeom prst="ellipse">
            <a:avLst/>
          </a:prstGeom>
          <a:noFill/>
          <a:ln w="12700" cap="flat" cmpd="sng" algn="ctr">
            <a:solidFill>
              <a:srgbClr val="D902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 descr="Interaction templat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73" y="838200"/>
            <a:ext cx="4672827" cy="13716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28600" y="228600"/>
            <a:ext cx="1827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Select template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25330" y="228600"/>
            <a:ext cx="3013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Enter gene and show results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0173" y="2691824"/>
            <a:ext cx="45528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/>
              <a:t>R</a:t>
            </a:r>
            <a:r>
              <a:rPr lang="en-US" dirty="0" smtClean="0"/>
              <a:t>emove columns, select manual annotations, </a:t>
            </a:r>
          </a:p>
          <a:p>
            <a:r>
              <a:rPr lang="en-US" dirty="0" smtClean="0"/>
              <a:t>    and save list of interacting genes/proteins</a:t>
            </a:r>
            <a:endParaRPr lang="en-US" dirty="0"/>
          </a:p>
        </p:txBody>
      </p:sp>
      <p:pic>
        <p:nvPicPr>
          <p:cNvPr id="31" name="Picture 30" descr="PRP8 interactor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2800"/>
            <a:ext cx="2493711" cy="28575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5257800" y="2819400"/>
            <a:ext cx="1925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View enrichment </a:t>
            </a:r>
            <a:endParaRPr lang="en-US" dirty="0"/>
          </a:p>
        </p:txBody>
      </p:sp>
      <p:pic>
        <p:nvPicPr>
          <p:cNvPr id="36" name="Picture 35" descr="PRP8 interactor GO enrichment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52800"/>
            <a:ext cx="2227152" cy="27432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2128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5. Now </a:t>
            </a:r>
            <a:r>
              <a:rPr lang="en-US" dirty="0"/>
              <a:t>go backwards from human disease to human genes </a:t>
            </a:r>
            <a:r>
              <a:rPr lang="en-US" dirty="0" smtClean="0"/>
              <a:t>to yeast </a:t>
            </a:r>
            <a:r>
              <a:rPr lang="en-US" dirty="0" err="1" smtClean="0"/>
              <a:t>orthologs</a:t>
            </a:r>
            <a:r>
              <a:rPr lang="en-US" dirty="0" smtClean="0"/>
              <a:t>. Select “OMIM </a:t>
            </a:r>
            <a:r>
              <a:rPr lang="en-US" dirty="0"/>
              <a:t>Disease Phenotype </a:t>
            </a:r>
            <a:r>
              <a:rPr lang="en-US" dirty="0" smtClean="0"/>
              <a:t>-</a:t>
            </a:r>
            <a:r>
              <a:rPr lang="en-US" dirty="0"/>
              <a:t>&gt; human gene(s) </a:t>
            </a:r>
            <a:r>
              <a:rPr lang="en-US" dirty="0" smtClean="0"/>
              <a:t>-</a:t>
            </a:r>
            <a:r>
              <a:rPr lang="en-US" dirty="0"/>
              <a:t>&gt; yeast homolog(s</a:t>
            </a:r>
            <a:r>
              <a:rPr lang="en-US" dirty="0" smtClean="0"/>
              <a:t>)” and enter “retinitis </a:t>
            </a:r>
            <a:r>
              <a:rPr lang="en-US" dirty="0" err="1" smtClean="0"/>
              <a:t>pigmentosa</a:t>
            </a:r>
            <a:r>
              <a:rPr lang="en-US" dirty="0" smtClean="0"/>
              <a:t>” </a:t>
            </a:r>
            <a:endParaRPr lang="en-US" dirty="0"/>
          </a:p>
        </p:txBody>
      </p:sp>
      <p:pic>
        <p:nvPicPr>
          <p:cNvPr id="5" name="Picture 4" descr="Disease to Human to yeast gen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2844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791200"/>
            <a:ext cx="4460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Perform an inverse selection using column </a:t>
            </a:r>
          </a:p>
          <a:p>
            <a:r>
              <a:rPr lang="en-US" dirty="0" smtClean="0"/>
              <a:t>summary to remove “</a:t>
            </a:r>
            <a:r>
              <a:rPr lang="en-US" dirty="0"/>
              <a:t>LEBER CONGENITAL </a:t>
            </a:r>
            <a:r>
              <a:rPr lang="en-US" dirty="0" smtClean="0"/>
              <a:t>…“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28600"/>
            <a:ext cx="4006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7"/>
            </a:pPr>
            <a:r>
              <a:rPr lang="en-US" dirty="0" smtClean="0"/>
              <a:t>Create a second list of yeast </a:t>
            </a:r>
            <a:r>
              <a:rPr lang="en-US" dirty="0" err="1" smtClean="0"/>
              <a:t>orthologs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of human genes associated with RP</a:t>
            </a:r>
            <a:endParaRPr lang="en-US" dirty="0"/>
          </a:p>
        </p:txBody>
      </p:sp>
      <p:pic>
        <p:nvPicPr>
          <p:cNvPr id="10" name="Picture 9" descr="Yeast orthologs of human RP gen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16" y="1600200"/>
            <a:ext cx="320978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9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6167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 Now intersect the two lists (PRP8 </a:t>
            </a:r>
            <a:r>
              <a:rPr lang="en-US" dirty="0" err="1" smtClean="0"/>
              <a:t>interactors</a:t>
            </a:r>
            <a:r>
              <a:rPr lang="en-US" dirty="0" smtClean="0"/>
              <a:t> and RP </a:t>
            </a:r>
            <a:r>
              <a:rPr lang="en-US" dirty="0" err="1" smtClean="0"/>
              <a:t>orthologs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" name="Picture 4" descr="Intersect of PRP8 int and RP ortholog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4924716" cy="1905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37732" y="3429000"/>
            <a:ext cx="3505200" cy="2895600"/>
            <a:chOff x="2487998" y="1689271"/>
            <a:chExt cx="2899098" cy="2614958"/>
          </a:xfrm>
        </p:grpSpPr>
        <p:grpSp>
          <p:nvGrpSpPr>
            <p:cNvPr id="7" name="Group 6"/>
            <p:cNvGrpSpPr/>
            <p:nvPr/>
          </p:nvGrpSpPr>
          <p:grpSpPr>
            <a:xfrm>
              <a:off x="2487998" y="1689271"/>
              <a:ext cx="2899098" cy="2614958"/>
              <a:chOff x="2564714" y="1740409"/>
              <a:chExt cx="2609286" cy="2409241"/>
            </a:xfrm>
          </p:grpSpPr>
          <p:pic>
            <p:nvPicPr>
              <p:cNvPr id="9" name="Picture 8" descr="U4:U6_pic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4714" y="1740409"/>
                <a:ext cx="2609286" cy="2409241"/>
              </a:xfrm>
              <a:prstGeom prst="rect">
                <a:avLst/>
              </a:prstGeom>
              <a:ln w="28575" cmpd="sng">
                <a:solidFill>
                  <a:srgbClr val="1B3861"/>
                </a:solidFill>
              </a:ln>
            </p:spPr>
          </p:pic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2821407" y="2054097"/>
                <a:ext cx="332431" cy="357976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flipH="1">
                <a:off x="4277964" y="2471735"/>
                <a:ext cx="486889" cy="135354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H="1">
                <a:off x="4363200" y="3076884"/>
                <a:ext cx="486892" cy="16031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" name="Straight Arrow Connector 7"/>
            <p:cNvCxnSpPr/>
            <p:nvPr/>
          </p:nvCxnSpPr>
          <p:spPr bwMode="auto">
            <a:xfrm flipV="1">
              <a:off x="2940741" y="3184359"/>
              <a:ext cx="473550" cy="11413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1" name="Rectangle 30"/>
          <p:cNvSpPr/>
          <p:nvPr/>
        </p:nvSpPr>
        <p:spPr>
          <a:xfrm>
            <a:off x="5029200" y="4495800"/>
            <a:ext cx="403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fact there is evidence that these </a:t>
            </a:r>
            <a:r>
              <a:rPr lang="en-US" dirty="0" smtClean="0"/>
              <a:t>3 proteins are associated with Prp8p, as part of the U4/U6-U5 tri-</a:t>
            </a:r>
            <a:r>
              <a:rPr lang="en-US" dirty="0" err="1" smtClean="0"/>
              <a:t>snRNP</a:t>
            </a:r>
            <a:r>
              <a:rPr lang="en-US" dirty="0"/>
              <a:t> </a:t>
            </a:r>
            <a:r>
              <a:rPr lang="en-US" dirty="0" err="1"/>
              <a:t>spliceosome</a:t>
            </a:r>
            <a:r>
              <a:rPr lang="en-US" dirty="0"/>
              <a:t> </a:t>
            </a:r>
            <a:r>
              <a:rPr lang="en-US" dirty="0" smtClean="0"/>
              <a:t>complex!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4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762000"/>
          </a:xfrm>
        </p:spPr>
        <p:txBody>
          <a:bodyPr/>
          <a:lstStyle/>
          <a:p>
            <a:r>
              <a:rPr lang="en-US" sz="3600" dirty="0" smtClean="0"/>
              <a:t>Prp8p inhibits Brr2p but not RP mutants.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3124202"/>
            <a:ext cx="3587262" cy="225083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1447800"/>
            <a:ext cx="6477000" cy="4572000"/>
            <a:chOff x="1371600" y="838200"/>
            <a:chExt cx="6446762" cy="5250054"/>
          </a:xfrm>
        </p:grpSpPr>
        <p:sp>
          <p:nvSpPr>
            <p:cNvPr id="12" name="Oval 11"/>
            <p:cNvSpPr/>
            <p:nvPr/>
          </p:nvSpPr>
          <p:spPr bwMode="auto">
            <a:xfrm>
              <a:off x="4700389" y="5283500"/>
              <a:ext cx="1606676" cy="290283"/>
            </a:xfrm>
            <a:prstGeom prst="ellipse">
              <a:avLst/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3" name="Picture 12" descr="Brr2-disease association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" t="23317" b="4720"/>
            <a:stretch/>
          </p:blipFill>
          <p:spPr>
            <a:xfrm>
              <a:off x="1371600" y="838200"/>
              <a:ext cx="6446762" cy="52500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2710543" y="5421901"/>
              <a:ext cx="48350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710543" y="5553526"/>
              <a:ext cx="4835072" cy="201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20" name="Straight Connector 19"/>
          <p:cNvCxnSpPr/>
          <p:nvPr/>
        </p:nvCxnSpPr>
        <p:spPr bwMode="auto">
          <a:xfrm>
            <a:off x="4080314" y="5308602"/>
            <a:ext cx="33449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2572884" y="5681129"/>
            <a:ext cx="4857751" cy="175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2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r>
              <a:rPr lang="en-US" dirty="0" smtClean="0"/>
              <a:t>Start in </a:t>
            </a:r>
            <a:r>
              <a:rPr lang="en-US" dirty="0" err="1" smtClean="0"/>
              <a:t>QueryBuilder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elect a data type: ORF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onstrain to a chromosome: </a:t>
            </a:r>
            <a:r>
              <a:rPr lang="en-US" dirty="0" err="1" smtClean="0"/>
              <a:t>chrI</a:t>
            </a:r>
            <a:endParaRPr lang="en-US" dirty="0"/>
          </a:p>
          <a:p>
            <a:pPr lvl="1"/>
            <a:r>
              <a:rPr lang="en-US" dirty="0" smtClean="0"/>
              <a:t>constrain qualifier: not dubious</a:t>
            </a:r>
          </a:p>
          <a:p>
            <a:pPr lvl="1"/>
            <a:r>
              <a:rPr lang="en-US" dirty="0" smtClean="0"/>
              <a:t>show: standard name, systematic name, primary DBID</a:t>
            </a:r>
            <a:endParaRPr lang="en-US" dirty="0"/>
          </a:p>
          <a:p>
            <a:r>
              <a:rPr lang="en-US" dirty="0" smtClean="0"/>
              <a:t>Can run query (show results)</a:t>
            </a:r>
          </a:p>
          <a:p>
            <a:r>
              <a:rPr lang="en-US" dirty="0" smtClean="0"/>
              <a:t>Export XML (share with another)</a:t>
            </a:r>
          </a:p>
          <a:p>
            <a:r>
              <a:rPr lang="en-US" dirty="0" smtClean="0"/>
              <a:t>Save Query (name it for later run, edit or export in </a:t>
            </a:r>
            <a:r>
              <a:rPr lang="en-US" dirty="0" err="1" smtClean="0"/>
              <a:t>MyMine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970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entry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page links </a:t>
            </a:r>
          </a:p>
          <a:p>
            <a:r>
              <a:rPr lang="en-US" dirty="0" smtClean="0"/>
              <a:t>GO term pages (e.g. autophagy +/- child terms)</a:t>
            </a:r>
          </a:p>
          <a:p>
            <a:r>
              <a:rPr lang="en-US" dirty="0" smtClean="0"/>
              <a:t>Phenotype observable-qualifier pairs (e.g. cell size: increased, or just observable</a:t>
            </a:r>
          </a:p>
          <a:p>
            <a:r>
              <a:rPr lang="en-US" dirty="0" smtClean="0"/>
              <a:t>Interaction pages (Physical, Genetic, Intersection,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8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Slim Mapper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Maps </a:t>
            </a:r>
            <a:r>
              <a:rPr lang="en-US" dirty="0"/>
              <a:t>annotations of a group of genes to more general </a:t>
            </a:r>
            <a:r>
              <a:rPr lang="en-US" dirty="0" smtClean="0"/>
              <a:t>terms; bin them into </a:t>
            </a:r>
            <a:r>
              <a:rPr lang="en-US" dirty="0"/>
              <a:t>broad </a:t>
            </a:r>
            <a:r>
              <a:rPr lang="en-US" dirty="0" smtClean="0"/>
              <a:t>categories</a:t>
            </a: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 smtClean="0"/>
              <a:t>You complete a screen looking for mutants with altered sensitivity to a new drug </a:t>
            </a:r>
            <a:r>
              <a:rPr lang="en-US" dirty="0"/>
              <a:t>(see: List2 GSM SGD </a:t>
            </a:r>
            <a:r>
              <a:rPr lang="en-US" dirty="0" smtClean="0"/>
              <a:t>P) and want to know based on the mutants identified what process is being affected.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5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Slim Mapper</a:t>
            </a:r>
            <a:endParaRPr lang="en-US" dirty="0"/>
          </a:p>
        </p:txBody>
      </p:sp>
      <p:pic>
        <p:nvPicPr>
          <p:cNvPr id="4" name="Picture 3" descr="Slim Mapper too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60375"/>
            <a:ext cx="6324600" cy="5135625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GO Slim Mapper: Results</a:t>
            </a:r>
            <a:endParaRPr lang="en-US" dirty="0">
              <a:latin typeface="Calibri"/>
            </a:endParaRPr>
          </a:p>
        </p:txBody>
      </p:sp>
      <p:pic>
        <p:nvPicPr>
          <p:cNvPr id="3" name="Picture 2" descr="GO_slim_mapper_resul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010400" cy="50175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Term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Searches for significant shared GO terms or parents of these terms, so you can figure out what these genes have in common.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1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Term Finder</a:t>
            </a:r>
            <a:endParaRPr lang="en-US" dirty="0"/>
          </a:p>
        </p:txBody>
      </p:sp>
      <p:pic>
        <p:nvPicPr>
          <p:cNvPr id="4" name="Picture 3" descr="Term Finder too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41179"/>
            <a:ext cx="8763000" cy="4316621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4864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Optional: </a:t>
            </a:r>
          </a:p>
          <a:p>
            <a:r>
              <a:rPr lang="en-US" dirty="0" smtClean="0"/>
              <a:t>Step 3 Specify background set of genes</a:t>
            </a:r>
          </a:p>
          <a:p>
            <a:r>
              <a:rPr lang="en-US" dirty="0" smtClean="0"/>
              <a:t>Step 4 Refine the Annotations used for calculation</a:t>
            </a:r>
          </a:p>
          <a:p>
            <a:r>
              <a:rPr lang="en-US" dirty="0" smtClean="0"/>
              <a:t>Step 5 Select a p-value cutoff and/or toggle FDR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Batch GO Term Finder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762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http://go.princeton.edu/cgi-bin/GOTermFinder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24400" y="2090677"/>
            <a:ext cx="4114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dirty="0" smtClean="0">
                <a:latin typeface="+mn-lt"/>
              </a:rPr>
              <a:t>Advantages:</a:t>
            </a:r>
          </a:p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>
              <a:buFont typeface="Arial"/>
              <a:buChar char="•"/>
              <a:defRPr/>
            </a:pPr>
            <a:r>
              <a:rPr lang="en-US" sz="1800" dirty="0" smtClean="0">
                <a:latin typeface="+mn-lt"/>
              </a:rPr>
              <a:t> process multiple gene lists </a:t>
            </a:r>
            <a:r>
              <a:rPr lang="en-US" sz="1800" dirty="0" smtClean="0"/>
              <a:t>in parallel</a:t>
            </a:r>
            <a:endParaRPr lang="en-US" sz="1800" dirty="0" smtClean="0">
              <a:latin typeface="+mn-lt"/>
            </a:endParaRPr>
          </a:p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>
              <a:buFont typeface="Arial"/>
              <a:buChar char="•"/>
              <a:defRPr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handles longer gene </a:t>
            </a:r>
            <a:r>
              <a:rPr lang="en-US" sz="1800" dirty="0" smtClean="0">
                <a:latin typeface="+mn-lt"/>
              </a:rPr>
              <a:t>lists</a:t>
            </a:r>
          </a:p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>
              <a:buFont typeface="Arial"/>
              <a:buChar char="•"/>
              <a:defRPr/>
            </a:pPr>
            <a:r>
              <a:rPr lang="en-US" sz="1800" dirty="0" smtClean="0"/>
              <a:t> large number of available organisms</a:t>
            </a:r>
          </a:p>
          <a:p>
            <a:pPr>
              <a:buFontTx/>
              <a:buChar char="-"/>
              <a:defRPr/>
            </a:pPr>
            <a:endParaRPr lang="en-US" sz="1800" dirty="0" smtClean="0">
              <a:latin typeface="+mn-lt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+mn-lt"/>
            </a:endParaRPr>
          </a:p>
          <a:p>
            <a:pPr>
              <a:defRPr/>
            </a:pPr>
            <a:r>
              <a:rPr lang="en-US" sz="1800" dirty="0" smtClean="0">
                <a:latin typeface="+mn-lt"/>
              </a:rPr>
              <a:t>Example, list of genes with a defect in endomembrane system morphology (</a:t>
            </a:r>
            <a:r>
              <a:rPr lang="en-US" sz="1800" dirty="0"/>
              <a:t>List4_GTF_Princeton_P)</a:t>
            </a:r>
            <a:endParaRPr lang="en-US" sz="1800" dirty="0">
              <a:latin typeface="+mn-lt"/>
            </a:endParaRPr>
          </a:p>
          <a:p>
            <a:pPr>
              <a:defRPr/>
            </a:pPr>
            <a:endParaRPr lang="en-US" sz="1800" dirty="0">
              <a:latin typeface="+mn-lt"/>
            </a:endParaRPr>
          </a:p>
        </p:txBody>
      </p:sp>
      <p:pic>
        <p:nvPicPr>
          <p:cNvPr id="3" name="Picture 2" descr="Princeton GTF entr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16113"/>
            <a:ext cx="3810000" cy="52700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GD-new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FFFF00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SGD-new.potx</Template>
  <TotalTime>9685</TotalTime>
  <Words>1052</Words>
  <Application>Microsoft Macintosh PowerPoint</Application>
  <PresentationFormat>On-screen Show (4:3)</PresentationFormat>
  <Paragraphs>185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SGD-new</vt:lpstr>
      <vt:lpstr>Data analysis: GO tools and YeastMine, use-case examples</vt:lpstr>
      <vt:lpstr>How to leverage data rich SGD!</vt:lpstr>
      <vt:lpstr>Analysis entry points</vt:lpstr>
      <vt:lpstr>GO Slim Mapper</vt:lpstr>
      <vt:lpstr>GO Slim Mapper</vt:lpstr>
      <vt:lpstr>GO Slim Mapper: Results</vt:lpstr>
      <vt:lpstr>GO Term Finder</vt:lpstr>
      <vt:lpstr>GO Term Finder</vt:lpstr>
      <vt:lpstr>Batch GO Term Finder</vt:lpstr>
      <vt:lpstr>Batch GTF Results</vt:lpstr>
      <vt:lpstr>YeastMine</vt:lpstr>
      <vt:lpstr>Basic features</vt:lpstr>
      <vt:lpstr>Template results page (1)</vt:lpstr>
      <vt:lpstr>Template results page (2)</vt:lpstr>
      <vt:lpstr>Lists and list operations</vt:lpstr>
      <vt:lpstr>Use case: finding novel mitoribosomal proteins </vt:lpstr>
      <vt:lpstr>PowerPoint Presentation</vt:lpstr>
      <vt:lpstr>PowerPoint Presentation</vt:lpstr>
      <vt:lpstr>PowerPoint Presentation</vt:lpstr>
      <vt:lpstr>PowerPoint Presentation</vt:lpstr>
      <vt:lpstr>Explore a gene PRP8</vt:lpstr>
      <vt:lpstr>PowerPoint Presentation</vt:lpstr>
      <vt:lpstr>PowerPoint Presentation</vt:lpstr>
      <vt:lpstr>PowerPoint Presentation</vt:lpstr>
      <vt:lpstr>Prp8p inhibits Brr2p but not RP mutants. </vt:lpstr>
      <vt:lpstr>Make your own query</vt:lpstr>
    </vt:vector>
  </TitlesOfParts>
  <Company>Stanford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Dianna Fisk</dc:creator>
  <cp:lastModifiedBy>Rob Nash</cp:lastModifiedBy>
  <cp:revision>221</cp:revision>
  <cp:lastPrinted>2015-07-21T17:09:00Z</cp:lastPrinted>
  <dcterms:created xsi:type="dcterms:W3CDTF">2013-07-23T16:45:51Z</dcterms:created>
  <dcterms:modified xsi:type="dcterms:W3CDTF">2015-07-23T15:41:58Z</dcterms:modified>
</cp:coreProperties>
</file>