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rels" ContentType="application/vnd.openxmlformats-package.relationships+xml"/>
  <Default Extension="gif" ContentType="image/gif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9" r:id="rId1"/>
  </p:sldMasterIdLst>
  <p:notesMasterIdLst>
    <p:notesMasterId r:id="rId34"/>
  </p:notesMasterIdLst>
  <p:sldIdLst>
    <p:sldId id="262" r:id="rId2"/>
    <p:sldId id="263" r:id="rId3"/>
    <p:sldId id="264" r:id="rId4"/>
    <p:sldId id="265" r:id="rId5"/>
    <p:sldId id="266" r:id="rId6"/>
    <p:sldId id="267" r:id="rId7"/>
    <p:sldId id="268" r:id="rId8"/>
    <p:sldId id="269" r:id="rId9"/>
    <p:sldId id="270" r:id="rId10"/>
    <p:sldId id="271" r:id="rId11"/>
    <p:sldId id="272" r:id="rId12"/>
    <p:sldId id="273" r:id="rId13"/>
    <p:sldId id="274" r:id="rId14"/>
    <p:sldId id="293" r:id="rId15"/>
    <p:sldId id="275" r:id="rId16"/>
    <p:sldId id="276" r:id="rId17"/>
    <p:sldId id="277" r:id="rId18"/>
    <p:sldId id="278" r:id="rId19"/>
    <p:sldId id="279" r:id="rId20"/>
    <p:sldId id="286" r:id="rId21"/>
    <p:sldId id="287" r:id="rId22"/>
    <p:sldId id="288" r:id="rId23"/>
    <p:sldId id="289" r:id="rId24"/>
    <p:sldId id="290" r:id="rId25"/>
    <p:sldId id="291" r:id="rId26"/>
    <p:sldId id="292" r:id="rId27"/>
    <p:sldId id="280" r:id="rId28"/>
    <p:sldId id="281" r:id="rId29"/>
    <p:sldId id="283" r:id="rId30"/>
    <p:sldId id="282" r:id="rId31"/>
    <p:sldId id="284" r:id="rId32"/>
    <p:sldId id="285" r:id="rId33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sz="16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sz="16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sz="16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sz="16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9999"/>
    <a:srgbClr val="D90202"/>
    <a:srgbClr val="FFFE82"/>
    <a:srgbClr val="FFCC66"/>
    <a:srgbClr val="000000"/>
    <a:srgbClr val="FFFFFF"/>
    <a:srgbClr val="8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869" autoAdjust="0"/>
    <p:restoredTop sz="92409" autoAdjust="0"/>
  </p:normalViewPr>
  <p:slideViewPr>
    <p:cSldViewPr>
      <p:cViewPr>
        <p:scale>
          <a:sx n="100" d="100"/>
          <a:sy n="100" d="100"/>
        </p:scale>
        <p:origin x="-1104" y="-8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notesMaster" Target="notesMasters/notesMaster1.xml"/><Relationship Id="rId35" Type="http://schemas.openxmlformats.org/officeDocument/2006/relationships/printerSettings" Target="printerSettings/printerSettings1.bin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viewProps" Target="viewProps.xml"/><Relationship Id="rId38" Type="http://schemas.openxmlformats.org/officeDocument/2006/relationships/theme" Target="theme/theme1.xml"/><Relationship Id="rId39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19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819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819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19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fld id="{D6479D90-E764-114B-B3D5-C4632D9F543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279079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Autophagy (GO:6914)</a:t>
            </a:r>
          </a:p>
          <a:p>
            <a:r>
              <a:rPr lang="en-US" dirty="0" smtClean="0"/>
              <a:t>http://</a:t>
            </a:r>
            <a:r>
              <a:rPr lang="en-US" dirty="0" err="1" smtClean="0"/>
              <a:t>www.yeastgenome.org</a:t>
            </a:r>
            <a:r>
              <a:rPr lang="en-US" dirty="0" smtClean="0"/>
              <a:t>/phenotype/</a:t>
            </a:r>
            <a:r>
              <a:rPr lang="en-US" dirty="0" err="1" smtClean="0"/>
              <a:t>increased_cell_size</a:t>
            </a:r>
            <a:r>
              <a:rPr lang="en-US" dirty="0" smtClean="0"/>
              <a:t>/overview</a:t>
            </a:r>
          </a:p>
          <a:p>
            <a:r>
              <a:rPr lang="en-US" dirty="0" smtClean="0"/>
              <a:t>http://</a:t>
            </a:r>
            <a:r>
              <a:rPr lang="en-US" dirty="0" err="1" smtClean="0"/>
              <a:t>www.yeastgenome.org</a:t>
            </a:r>
            <a:r>
              <a:rPr lang="en-US" dirty="0" smtClean="0"/>
              <a:t>/observable/</a:t>
            </a:r>
            <a:r>
              <a:rPr lang="en-US" dirty="0" err="1" smtClean="0"/>
              <a:t>cell_size</a:t>
            </a:r>
            <a:r>
              <a:rPr lang="en-US" dirty="0" smtClean="0"/>
              <a:t>/overview</a:t>
            </a:r>
          </a:p>
          <a:p>
            <a:r>
              <a:rPr lang="en-US" dirty="0" smtClean="0"/>
              <a:t>http://</a:t>
            </a:r>
            <a:r>
              <a:rPr lang="en-US" dirty="0" err="1" smtClean="0"/>
              <a:t>www.yeastgenome.org</a:t>
            </a:r>
            <a:r>
              <a:rPr lang="en-US" dirty="0" smtClean="0"/>
              <a:t>/locus/S000000364/interaction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6479D90-E764-114B-B3D5-C4632D9F543E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04968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unchar_mito_ribo_int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6479D90-E764-114B-B3D5-C4632D9F543E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736362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respiratory growth defect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6479D90-E764-114B-B3D5-C4632D9F543E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883418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In yeast MEC1 and PLO3 are SL, and based on this scenario, predicts</a:t>
            </a:r>
            <a:r>
              <a:rPr lang="en-US" baseline="0" dirty="0" smtClean="0"/>
              <a:t> synthetic lethality of human homologs ATR and POLD1. Indeed there is evidence that these genes do interact.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6479D90-E764-114B-B3D5-C4632D9F543E}" type="slidenum">
              <a:rPr lang="en-US" smtClean="0"/>
              <a:pPr>
                <a:defRPr/>
              </a:pPr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906824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6479D90-E764-114B-B3D5-C4632D9F543E}" type="slidenum">
              <a:rPr lang="en-US" smtClean="0"/>
              <a:pPr>
                <a:defRPr/>
              </a:pPr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505518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PRP8 interactors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6479D90-E764-114B-B3D5-C4632D9F543E}" type="slidenum">
              <a:rPr lang="en-US" smtClean="0"/>
              <a:pPr>
                <a:defRPr/>
              </a:pPr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664098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orthologs of human RP genes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6479D90-E764-114B-B3D5-C4632D9F543E}" type="slidenum">
              <a:rPr lang="en-US" smtClean="0"/>
              <a:pPr>
                <a:defRPr/>
              </a:pPr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635828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(see: List2 GSM SGD P)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6479D90-E764-114B-B3D5-C4632D9F543E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55876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List1_GSM = benomyl sensitive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6479D90-E764-114B-B3D5-C4632D9F543E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002183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List2_GTF = spindle morphology abnormal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6479D90-E764-114B-B3D5-C4632D9F543E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553815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Set of genes had</a:t>
            </a:r>
            <a:r>
              <a:rPr lang="en-US" baseline="0" dirty="0" smtClean="0"/>
              <a:t> ‘abnormal spindle morphology’ in phenotype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6479D90-E764-114B-B3D5-C4632D9F543E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88069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Gne</a:t>
            </a:r>
            <a:r>
              <a:rPr lang="en-US" dirty="0" smtClean="0"/>
              <a:t> -&gt; phenotype</a:t>
            </a:r>
          </a:p>
          <a:p>
            <a:r>
              <a:rPr lang="en-US" dirty="0" smtClean="0"/>
              <a:t>Sort by standard name</a:t>
            </a:r>
          </a:p>
          <a:p>
            <a:r>
              <a:rPr lang="en-US" dirty="0" smtClean="0"/>
              <a:t>Remove alias</a:t>
            </a:r>
          </a:p>
          <a:p>
            <a:r>
              <a:rPr lang="en-US" dirty="0" smtClean="0"/>
              <a:t>Toggle primary DBID</a:t>
            </a:r>
          </a:p>
          <a:p>
            <a:r>
              <a:rPr lang="en-US" dirty="0" smtClean="0"/>
              <a:t>Filter to remove</a:t>
            </a:r>
            <a:r>
              <a:rPr lang="en-US" baseline="0" dirty="0" smtClean="0"/>
              <a:t> dubious</a:t>
            </a:r>
          </a:p>
          <a:p>
            <a:r>
              <a:rPr lang="en-US" baseline="0" dirty="0" smtClean="0"/>
              <a:t>Column summary any</a:t>
            </a:r>
          </a:p>
          <a:p>
            <a:endParaRPr lang="en-US" baseline="0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6479D90-E764-114B-B3D5-C4632D9F543E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012725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6479D90-E764-114B-B3D5-C4632D9F543E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304057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*mitochondrial ribosome*</a:t>
            </a:r>
          </a:p>
          <a:p>
            <a:r>
              <a:rPr lang="en-US" dirty="0" err="1" smtClean="0"/>
              <a:t>mito_ribosome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6479D90-E764-114B-B3D5-C4632D9F543E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925519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 smtClean="0"/>
              <a:t>mito_ribosome</a:t>
            </a:r>
            <a:endParaRPr lang="en-US" dirty="0" smtClean="0"/>
          </a:p>
          <a:p>
            <a:r>
              <a:rPr lang="en-US" dirty="0" err="1" smtClean="0"/>
              <a:t>mito_ribo_interactors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6479D90-E764-114B-B3D5-C4632D9F543E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61879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37996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25165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76200"/>
            <a:ext cx="2057400" cy="60499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76200"/>
            <a:ext cx="6019800" cy="6049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75532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49378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958155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 vert="horz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 vert="horz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81110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 vert="horz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 vert="horz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63871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85829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304475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 vert="horz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214381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429927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gif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1">
                <a:tint val="40000"/>
                <a:satMod val="350000"/>
              </a:schemeClr>
            </a:gs>
            <a:gs pos="63000">
              <a:schemeClr val="bg1">
                <a:tint val="45000"/>
                <a:shade val="99000"/>
                <a:satMod val="350000"/>
              </a:schemeClr>
            </a:gs>
            <a:gs pos="96000">
              <a:schemeClr val="bg1">
                <a:shade val="20000"/>
                <a:satMod val="255000"/>
              </a:schemeClr>
            </a:gs>
          </a:gsLst>
          <a:path path="circle">
            <a:fillToRect l="100000" b="100000"/>
          </a:path>
          <a:tileRect t="-100000" r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76200"/>
            <a:ext cx="77724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pic>
        <p:nvPicPr>
          <p:cNvPr id="3" name="Picture 2" descr="logo.gif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6169" y="6096000"/>
            <a:ext cx="2937831" cy="762000"/>
          </a:xfrm>
          <a:prstGeom prst="rect">
            <a:avLst/>
          </a:prstGeom>
        </p:spPr>
      </p:pic>
      <p:sp>
        <p:nvSpPr>
          <p:cNvPr id="4" name="TextBox 3"/>
          <p:cNvSpPr txBox="1"/>
          <p:nvPr userDrawn="1"/>
        </p:nvSpPr>
        <p:spPr>
          <a:xfrm>
            <a:off x="0" y="6519446"/>
            <a:ext cx="366338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kern="1200" dirty="0" smtClean="0">
                <a:solidFill>
                  <a:schemeClr val="bg1">
                    <a:lumMod val="85000"/>
                  </a:schemeClr>
                </a:solidFill>
                <a:latin typeface="Arial" charset="0"/>
                <a:ea typeface="ＭＳ Ｐゴシック" charset="0"/>
                <a:cs typeface="ＭＳ Ｐゴシック" charset="0"/>
              </a:rPr>
              <a:t>July 2016 Yeast Genetics &amp; Genomics</a:t>
            </a:r>
            <a:endParaRPr lang="en-US" dirty="0">
              <a:solidFill>
                <a:schemeClr val="bg1">
                  <a:lumMod val="85000"/>
                </a:scheme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yeastgenome.org" TargetMode="Externa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tiff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tiff"/><Relationship Id="rId3" Type="http://schemas.openxmlformats.org/officeDocument/2006/relationships/image" Target="../media/image11.tif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tiff"/><Relationship Id="rId4" Type="http://schemas.openxmlformats.org/officeDocument/2006/relationships/image" Target="../media/image13.tiff"/><Relationship Id="rId5" Type="http://schemas.openxmlformats.org/officeDocument/2006/relationships/image" Target="../media/image14.tiff"/><Relationship Id="rId6" Type="http://schemas.openxmlformats.org/officeDocument/2006/relationships/image" Target="../media/image15.tiff"/><Relationship Id="rId7" Type="http://schemas.openxmlformats.org/officeDocument/2006/relationships/image" Target="../media/image16.tiff"/><Relationship Id="rId8" Type="http://schemas.openxmlformats.org/officeDocument/2006/relationships/image" Target="../media/image17.tiff"/><Relationship Id="rId9" Type="http://schemas.openxmlformats.org/officeDocument/2006/relationships/image" Target="../media/image18.tiff"/><Relationship Id="rId10" Type="http://schemas.openxmlformats.org/officeDocument/2006/relationships/image" Target="../media/image19.tiff"/><Relationship Id="rId11" Type="http://schemas.openxmlformats.org/officeDocument/2006/relationships/image" Target="../media/image20.tif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tiff"/><Relationship Id="rId4" Type="http://schemas.openxmlformats.org/officeDocument/2006/relationships/image" Target="../media/image22.tiff"/><Relationship Id="rId5" Type="http://schemas.openxmlformats.org/officeDocument/2006/relationships/image" Target="../media/image23.tiff"/><Relationship Id="rId6" Type="http://schemas.openxmlformats.org/officeDocument/2006/relationships/image" Target="../media/image24.tif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5.tif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tiff"/><Relationship Id="rId4" Type="http://schemas.openxmlformats.org/officeDocument/2006/relationships/image" Target="../media/image26.tif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tiff"/><Relationship Id="rId4" Type="http://schemas.openxmlformats.org/officeDocument/2006/relationships/image" Target="../media/image28.tiff"/><Relationship Id="rId5" Type="http://schemas.openxmlformats.org/officeDocument/2006/relationships/image" Target="../media/image29.tiff"/><Relationship Id="rId6" Type="http://schemas.openxmlformats.org/officeDocument/2006/relationships/image" Target="../media/image30.tif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tiff"/><Relationship Id="rId4" Type="http://schemas.openxmlformats.org/officeDocument/2006/relationships/image" Target="../media/image32.tif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tiff"/><Relationship Id="rId4" Type="http://schemas.openxmlformats.org/officeDocument/2006/relationships/image" Target="../media/image34.tif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5.tiff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6.tiff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7.tiff"/><Relationship Id="rId3" Type="http://schemas.openxmlformats.org/officeDocument/2006/relationships/image" Target="../media/image38.tiff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9.tiff"/><Relationship Id="rId3" Type="http://schemas.openxmlformats.org/officeDocument/2006/relationships/image" Target="../media/image40.tiff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1.tiff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42.tiff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3.tiff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44.tiff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tiff"/><Relationship Id="rId4" Type="http://schemas.openxmlformats.org/officeDocument/2006/relationships/image" Target="../media/image46.tiff"/><Relationship Id="rId5" Type="http://schemas.openxmlformats.org/officeDocument/2006/relationships/image" Target="../media/image47.tiff"/><Relationship Id="rId6" Type="http://schemas.openxmlformats.org/officeDocument/2006/relationships/image" Target="../media/image48.tif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tiff"/><Relationship Id="rId4" Type="http://schemas.openxmlformats.org/officeDocument/2006/relationships/image" Target="../media/image50.tif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4" Type="http://schemas.openxmlformats.org/officeDocument/2006/relationships/image" Target="../media/image3.tif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1.tiff"/><Relationship Id="rId3" Type="http://schemas.openxmlformats.org/officeDocument/2006/relationships/image" Target="../media/image52.tiff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3.tiff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4.tiff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tiff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6.tif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tiff"/><Relationship Id="rId4" Type="http://schemas.openxmlformats.org/officeDocument/2006/relationships/image" Target="../media/image8.tif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76200"/>
            <a:ext cx="7848600" cy="21336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>
                <a:cs typeface="+mj-cs"/>
              </a:rPr>
              <a:t>Data analysis: GO tools, YeastMine, and use case examples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719881" y="2743200"/>
            <a:ext cx="3909519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2000" kern="1200" dirty="0" smtClean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SGD: </a:t>
            </a:r>
            <a:r>
              <a:rPr lang="en-US" sz="2000" kern="1200" dirty="0" smtClean="0">
                <a:ln>
                  <a:solidFill>
                    <a:srgbClr val="0000FF"/>
                  </a:solidFill>
                </a:ln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  <a:hlinkClick r:id="rId2"/>
              </a:rPr>
              <a:t>www.yeastgenome.org</a:t>
            </a:r>
            <a:endParaRPr lang="en-US" sz="2000" kern="1200" dirty="0" smtClean="0">
              <a:ln>
                <a:solidFill>
                  <a:srgbClr val="0000FF"/>
                </a:solidFill>
              </a:ln>
              <a:solidFill>
                <a:schemeClr val="tx1"/>
              </a:solidFill>
              <a:latin typeface="Arial" charset="0"/>
              <a:ea typeface="ＭＳ Ｐゴシック" charset="0"/>
              <a:cs typeface="ＭＳ Ｐゴシック" charset="0"/>
            </a:endParaRP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sz="1600" kern="1200" dirty="0" smtClean="0">
              <a:solidFill>
                <a:schemeClr val="tx1"/>
              </a:solidFill>
              <a:latin typeface="Arial" charset="0"/>
              <a:ea typeface="ＭＳ Ｐゴシック" charset="0"/>
              <a:cs typeface="ＭＳ Ｐゴシック" charset="0"/>
            </a:endParaRP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2000" kern="1200" dirty="0" err="1" smtClean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sgd-helpdesk@lists.stanford.edu</a:t>
            </a:r>
            <a:endParaRPr lang="en-US" sz="2000" kern="1200" dirty="0" smtClean="0">
              <a:solidFill>
                <a:schemeClr val="tx1"/>
              </a:solidFill>
              <a:latin typeface="Arial" charset="0"/>
              <a:ea typeface="ＭＳ Ｐゴシック" charset="0"/>
              <a:cs typeface="ＭＳ Ｐゴシック" charset="0"/>
            </a:endParaRP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sz="1600" kern="1200" dirty="0" smtClean="0">
              <a:ln>
                <a:solidFill>
                  <a:srgbClr val="0000FF"/>
                </a:solidFill>
              </a:ln>
              <a:solidFill>
                <a:schemeClr val="tx1"/>
              </a:solidFill>
              <a:latin typeface="Arial" charset="0"/>
              <a:ea typeface="ＭＳ Ｐゴシック" charset="0"/>
              <a:cs typeface="ＭＳ Ｐゴシック" charset="0"/>
            </a:endParaRPr>
          </a:p>
          <a:p>
            <a:endParaRPr lang="en-US" dirty="0"/>
          </a:p>
        </p:txBody>
      </p:sp>
      <p:sp>
        <p:nvSpPr>
          <p:cNvPr id="5" name="Text Box 12"/>
          <p:cNvSpPr txBox="1">
            <a:spLocks noChangeArrowheads="1"/>
          </p:cNvSpPr>
          <p:nvPr/>
        </p:nvSpPr>
        <p:spPr bwMode="auto">
          <a:xfrm>
            <a:off x="2667000" y="4800600"/>
            <a:ext cx="4162129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>
              <a:defRPr/>
            </a:pPr>
            <a:r>
              <a:rPr lang="en-US" sz="1800" dirty="0" smtClean="0">
                <a:latin typeface="+mn-lt"/>
              </a:rPr>
              <a:t>Rob Nash, </a:t>
            </a:r>
            <a:r>
              <a:rPr lang="en-US" sz="1800" dirty="0">
                <a:latin typeface="+mn-lt"/>
              </a:rPr>
              <a:t>Senior </a:t>
            </a:r>
            <a:r>
              <a:rPr lang="en-US" sz="1800" dirty="0" smtClean="0">
                <a:latin typeface="+mn-lt"/>
              </a:rPr>
              <a:t>Biocuration Scientist</a:t>
            </a:r>
          </a:p>
          <a:p>
            <a:pPr algn="ctr">
              <a:defRPr/>
            </a:pPr>
            <a:r>
              <a:rPr lang="en-US" sz="1800" dirty="0" smtClean="0">
                <a:latin typeface="+mn-lt"/>
              </a:rPr>
              <a:t>rnash@</a:t>
            </a:r>
            <a:r>
              <a:rPr lang="en-US" sz="1800" dirty="0">
                <a:latin typeface="+mn-lt"/>
              </a:rPr>
              <a:t>stanford.edu</a:t>
            </a:r>
            <a:endParaRPr lang="en-US" sz="2000" dirty="0">
              <a:latin typeface="+mn-lt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YeastMine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04800" y="838200"/>
            <a:ext cx="851036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 multifaceted </a:t>
            </a:r>
            <a:r>
              <a:rPr lang="en-US" dirty="0"/>
              <a:t>search and retrieval environment that </a:t>
            </a:r>
            <a:r>
              <a:rPr lang="en-US" dirty="0" smtClean="0"/>
              <a:t>provides </a:t>
            </a:r>
            <a:r>
              <a:rPr lang="en-US" dirty="0"/>
              <a:t>access to diverse data </a:t>
            </a:r>
            <a:r>
              <a:rPr lang="en-US" dirty="0" smtClean="0"/>
              <a:t>types. </a:t>
            </a:r>
          </a:p>
          <a:p>
            <a:r>
              <a:rPr lang="en-US" dirty="0" smtClean="0"/>
              <a:t>Initiate searches, with a gene, or list of genes.  Results can be combined </a:t>
            </a:r>
            <a:r>
              <a:rPr lang="en-US" dirty="0"/>
              <a:t>for further analysis </a:t>
            </a:r>
            <a:endParaRPr lang="en-US" dirty="0" smtClean="0"/>
          </a:p>
          <a:p>
            <a:r>
              <a:rPr lang="en-US" dirty="0" smtClean="0"/>
              <a:t>and </a:t>
            </a:r>
            <a:r>
              <a:rPr lang="en-US" dirty="0"/>
              <a:t>saved or downloaded in customizable file formats. </a:t>
            </a:r>
          </a:p>
        </p:txBody>
      </p:sp>
      <p:pic>
        <p:nvPicPr>
          <p:cNvPr id="7" name="Picture 6" descr="YeastMine home.tif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1" y="1981200"/>
            <a:ext cx="5105400" cy="4125525"/>
          </a:xfrm>
          <a:prstGeom prst="rect">
            <a:avLst/>
          </a:prstGeom>
          <a:ln>
            <a:solidFill>
              <a:schemeClr val="bg2"/>
            </a:solidFill>
          </a:ln>
        </p:spPr>
      </p:pic>
    </p:spTree>
    <p:extLst>
      <p:ext uri="{BB962C8B-B14F-4D97-AF65-F5344CB8AC3E}">
        <p14:creationId xmlns:p14="http://schemas.microsoft.com/office/powerpoint/2010/main" val="198439440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Basic features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57200" y="914400"/>
            <a:ext cx="8153400" cy="55092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Templates are </a:t>
            </a:r>
            <a:r>
              <a:rPr lang="en-US" sz="2800" dirty="0"/>
              <a:t>predefined queries. Filter by </a:t>
            </a:r>
            <a:r>
              <a:rPr lang="en-US" sz="2800" dirty="0" smtClean="0"/>
              <a:t>category:</a:t>
            </a:r>
          </a:p>
          <a:p>
            <a:endParaRPr lang="en-US" sz="1800" dirty="0"/>
          </a:p>
          <a:p>
            <a:pPr marL="742950" lvl="1" indent="-285750">
              <a:buFontTx/>
              <a:buChar char="•"/>
            </a:pPr>
            <a:r>
              <a:rPr lang="en-US" sz="1800" dirty="0" smtClean="0"/>
              <a:t>Genome</a:t>
            </a:r>
          </a:p>
          <a:p>
            <a:pPr marL="742950" lvl="1" indent="-285750">
              <a:buFontTx/>
              <a:buChar char="•"/>
            </a:pPr>
            <a:r>
              <a:rPr lang="en-US" sz="1800" dirty="0" smtClean="0"/>
              <a:t>Proteins</a:t>
            </a:r>
          </a:p>
          <a:p>
            <a:pPr marL="742950" lvl="1" indent="-285750">
              <a:buFontTx/>
              <a:buChar char="•"/>
            </a:pPr>
            <a:r>
              <a:rPr lang="en-US" sz="1800" dirty="0" smtClean="0"/>
              <a:t>Function</a:t>
            </a:r>
          </a:p>
          <a:p>
            <a:pPr marL="742950" lvl="1" indent="-285750">
              <a:buFontTx/>
              <a:buChar char="•"/>
            </a:pPr>
            <a:r>
              <a:rPr lang="en-US" sz="1800" dirty="0" smtClean="0"/>
              <a:t>Phenotypes</a:t>
            </a:r>
          </a:p>
          <a:p>
            <a:pPr marL="742950" lvl="1" indent="-285750">
              <a:buFontTx/>
              <a:buChar char="•"/>
            </a:pPr>
            <a:r>
              <a:rPr lang="en-US" sz="1800" dirty="0" smtClean="0"/>
              <a:t>Interactions</a:t>
            </a:r>
          </a:p>
          <a:p>
            <a:pPr marL="742950" lvl="1" indent="-285750">
              <a:buFontTx/>
              <a:buChar char="•"/>
            </a:pPr>
            <a:r>
              <a:rPr lang="en-US" sz="1800" dirty="0" smtClean="0"/>
              <a:t>Literature</a:t>
            </a:r>
          </a:p>
          <a:p>
            <a:pPr marL="742950" lvl="1" indent="-285750">
              <a:buFontTx/>
              <a:buChar char="•"/>
            </a:pPr>
            <a:r>
              <a:rPr lang="en-US" sz="1800" dirty="0" smtClean="0"/>
              <a:t>Expression</a:t>
            </a:r>
          </a:p>
          <a:p>
            <a:pPr marL="742950" lvl="1" indent="-285750">
              <a:buFontTx/>
              <a:buChar char="•"/>
            </a:pPr>
            <a:r>
              <a:rPr lang="en-US" sz="1800" dirty="0" smtClean="0"/>
              <a:t>Regulation</a:t>
            </a:r>
          </a:p>
          <a:p>
            <a:pPr marL="742950" lvl="1" indent="-285750">
              <a:buFontTx/>
              <a:buChar char="•"/>
            </a:pPr>
            <a:r>
              <a:rPr lang="en-US" sz="1800" dirty="0" smtClean="0"/>
              <a:t>Homology</a:t>
            </a:r>
          </a:p>
          <a:p>
            <a:pPr lvl="1"/>
            <a:endParaRPr lang="en-US" sz="1800" dirty="0"/>
          </a:p>
          <a:p>
            <a:r>
              <a:rPr lang="en-US" sz="2800" dirty="0"/>
              <a:t>or </a:t>
            </a:r>
            <a:r>
              <a:rPr lang="en-US" sz="2800" dirty="0" smtClean="0"/>
              <a:t>keyword:</a:t>
            </a:r>
            <a:endParaRPr lang="en-US" sz="2800" dirty="0"/>
          </a:p>
          <a:p>
            <a:pPr marL="742950" lvl="1" indent="-285750">
              <a:buFontTx/>
              <a:buChar char="•"/>
            </a:pPr>
            <a:r>
              <a:rPr lang="en-US" sz="1800" dirty="0" smtClean="0"/>
              <a:t>“intron”</a:t>
            </a:r>
            <a:endParaRPr lang="en-US" sz="1800" dirty="0"/>
          </a:p>
          <a:p>
            <a:pPr marL="742950" lvl="1" indent="-285750">
              <a:buFontTx/>
              <a:buChar char="•"/>
            </a:pPr>
            <a:r>
              <a:rPr lang="en-US" sz="1800" dirty="0"/>
              <a:t>“sequence”</a:t>
            </a:r>
          </a:p>
          <a:p>
            <a:pPr marL="742950" lvl="1" indent="-285750">
              <a:buFontTx/>
              <a:buChar char="•"/>
            </a:pPr>
            <a:endParaRPr lang="en-US" sz="1800" dirty="0"/>
          </a:p>
          <a:p>
            <a:endParaRPr lang="en-US" dirty="0"/>
          </a:p>
        </p:txBody>
      </p:sp>
      <p:pic>
        <p:nvPicPr>
          <p:cNvPr id="5" name="Picture 4" descr="template_category.tif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2800" y="1655138"/>
            <a:ext cx="3276600" cy="2535862"/>
          </a:xfrm>
          <a:prstGeom prst="rect">
            <a:avLst/>
          </a:prstGeom>
          <a:ln>
            <a:solidFill>
              <a:schemeClr val="bg2"/>
            </a:solidFill>
          </a:ln>
        </p:spPr>
      </p:pic>
      <p:pic>
        <p:nvPicPr>
          <p:cNvPr id="6" name="Picture 5" descr="template_keyword.tif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0" y="3581400"/>
            <a:ext cx="3276599" cy="2525573"/>
          </a:xfrm>
          <a:prstGeom prst="rect">
            <a:avLst/>
          </a:prstGeom>
          <a:ln>
            <a:solidFill>
              <a:schemeClr val="bg2"/>
            </a:solidFill>
          </a:ln>
        </p:spPr>
      </p:pic>
    </p:spTree>
    <p:extLst>
      <p:ext uri="{BB962C8B-B14F-4D97-AF65-F5344CB8AC3E}">
        <p14:creationId xmlns:p14="http://schemas.microsoft.com/office/powerpoint/2010/main" val="131883833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Template results page</a:t>
            </a:r>
            <a:endParaRPr lang="en-US" dirty="0"/>
          </a:p>
        </p:txBody>
      </p:sp>
      <p:pic>
        <p:nvPicPr>
          <p:cNvPr id="4" name="Picture 3" descr="manage columns.tif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350" y="1246717"/>
            <a:ext cx="1943100" cy="4191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432874" y="1143000"/>
            <a:ext cx="2672526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</a:t>
            </a:r>
            <a:r>
              <a:rPr lang="en-US" dirty="0" smtClean="0"/>
              <a:t>e-arrange, and/remove </a:t>
            </a:r>
          </a:p>
          <a:p>
            <a:r>
              <a:rPr lang="en-US" dirty="0" smtClean="0"/>
              <a:t>columns, change sort order</a:t>
            </a:r>
            <a:endParaRPr lang="en-US" dirty="0"/>
          </a:p>
        </p:txBody>
      </p:sp>
      <p:pic>
        <p:nvPicPr>
          <p:cNvPr id="7" name="Picture 6" descr="Save as list.tif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800" y="2142067"/>
            <a:ext cx="1701800" cy="457200"/>
          </a:xfrm>
          <a:prstGeom prst="rect">
            <a:avLst/>
          </a:prstGeom>
        </p:spPr>
      </p:pic>
      <p:pic>
        <p:nvPicPr>
          <p:cNvPr id="8" name="Picture 7" descr="Export.tif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200" y="3056467"/>
            <a:ext cx="1054100" cy="4318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438400" y="2218267"/>
            <a:ext cx="316124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Save items, such as genes in list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2490258" y="3094567"/>
            <a:ext cx="351099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Download results in different formats  </a:t>
            </a:r>
            <a:endParaRPr lang="en-US" dirty="0"/>
          </a:p>
        </p:txBody>
      </p:sp>
      <p:pic>
        <p:nvPicPr>
          <p:cNvPr id="11" name="Picture 10" descr="sort column.tiff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4495800"/>
            <a:ext cx="215900" cy="342900"/>
          </a:xfrm>
          <a:prstGeom prst="rect">
            <a:avLst/>
          </a:prstGeom>
        </p:spPr>
      </p:pic>
      <p:pic>
        <p:nvPicPr>
          <p:cNvPr id="12" name="Picture 11" descr="remove column.tiff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4953000"/>
            <a:ext cx="215900" cy="279400"/>
          </a:xfrm>
          <a:prstGeom prst="rect">
            <a:avLst/>
          </a:prstGeom>
        </p:spPr>
      </p:pic>
      <p:pic>
        <p:nvPicPr>
          <p:cNvPr id="13" name="Picture 12" descr="toggle column vis.tiff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5384800"/>
            <a:ext cx="228600" cy="254000"/>
          </a:xfrm>
          <a:prstGeom prst="rect">
            <a:avLst/>
          </a:prstGeom>
        </p:spPr>
      </p:pic>
      <p:pic>
        <p:nvPicPr>
          <p:cNvPr id="14" name="Picture 13" descr="Filter values.tiff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5791200"/>
            <a:ext cx="215900" cy="254000"/>
          </a:xfrm>
          <a:prstGeom prst="rect">
            <a:avLst/>
          </a:prstGeom>
        </p:spPr>
      </p:pic>
      <p:pic>
        <p:nvPicPr>
          <p:cNvPr id="15" name="Picture 14" descr="column summary.tiff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6248400"/>
            <a:ext cx="228600" cy="228600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2595462" y="4495800"/>
            <a:ext cx="129073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Column sort </a:t>
            </a:r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2600057" y="4893846"/>
            <a:ext cx="166714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Remove column</a:t>
            </a:r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2590800" y="5300246"/>
            <a:ext cx="227157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Toggle column visibility</a:t>
            </a:r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2605225" y="5715000"/>
            <a:ext cx="249960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Filter by values in column</a:t>
            </a:r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2603500" y="6172200"/>
            <a:ext cx="224472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View column summary</a:t>
            </a:r>
            <a:endParaRPr lang="en-US" dirty="0"/>
          </a:p>
        </p:txBody>
      </p:sp>
      <p:pic>
        <p:nvPicPr>
          <p:cNvPr id="21" name="Picture 20" descr="template nav aids.tiff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3826933"/>
            <a:ext cx="5113421" cy="317500"/>
          </a:xfrm>
          <a:prstGeom prst="rect">
            <a:avLst/>
          </a:prstGeom>
        </p:spPr>
      </p:pic>
      <p:sp>
        <p:nvSpPr>
          <p:cNvPr id="22" name="TextBox 21"/>
          <p:cNvSpPr txBox="1"/>
          <p:nvPr/>
        </p:nvSpPr>
        <p:spPr>
          <a:xfrm>
            <a:off x="5659427" y="3810000"/>
            <a:ext cx="158759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Navigation aids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442879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09600" y="76200"/>
            <a:ext cx="7772400" cy="762000"/>
          </a:xfrm>
        </p:spPr>
        <p:txBody>
          <a:bodyPr/>
          <a:lstStyle/>
          <a:p>
            <a:r>
              <a:rPr lang="en-US" dirty="0" smtClean="0"/>
              <a:t>Lists and list operations</a:t>
            </a:r>
            <a:endParaRPr lang="en-US" dirty="0"/>
          </a:p>
        </p:txBody>
      </p:sp>
      <p:sp>
        <p:nvSpPr>
          <p:cNvPr id="15" name="Content Placeholder 2"/>
          <p:cNvSpPr>
            <a:spLocks noGrp="1"/>
          </p:cNvSpPr>
          <p:nvPr>
            <p:ph idx="1"/>
          </p:nvPr>
        </p:nvSpPr>
        <p:spPr>
          <a:xfrm>
            <a:off x="457200" y="914400"/>
            <a:ext cx="8229600" cy="5257800"/>
          </a:xfrm>
        </p:spPr>
        <p:txBody>
          <a:bodyPr/>
          <a:lstStyle/>
          <a:p>
            <a:r>
              <a:rPr lang="en-US" sz="2000" dirty="0" smtClean="0"/>
              <a:t>List creation</a:t>
            </a:r>
          </a:p>
          <a:p>
            <a:pPr lvl="1"/>
            <a:r>
              <a:rPr lang="en-US" sz="2000" dirty="0" smtClean="0"/>
              <a:t>Create/add</a:t>
            </a:r>
          </a:p>
          <a:p>
            <a:pPr lvl="1"/>
            <a:r>
              <a:rPr lang="en-US" sz="2000" dirty="0" smtClean="0"/>
              <a:t>Select genes</a:t>
            </a:r>
          </a:p>
          <a:p>
            <a:pPr lvl="1"/>
            <a:r>
              <a:rPr lang="en-US" sz="2000" dirty="0" smtClean="0"/>
              <a:t>Name, describe, rename and share (MyMine)</a:t>
            </a:r>
            <a:r>
              <a:rPr lang="en-US" sz="2000" dirty="0"/>
              <a:t> </a:t>
            </a:r>
            <a:r>
              <a:rPr lang="en-US" sz="2000" dirty="0" smtClean="0"/>
              <a:t>display</a:t>
            </a:r>
          </a:p>
          <a:p>
            <a:pPr marL="457200" lvl="1" indent="0">
              <a:lnSpc>
                <a:spcPts val="1200"/>
              </a:lnSpc>
              <a:buNone/>
            </a:pPr>
            <a:r>
              <a:rPr lang="en-US" sz="2000" dirty="0" smtClean="0"/>
              <a:t> </a:t>
            </a:r>
          </a:p>
          <a:p>
            <a:r>
              <a:rPr lang="en-US" sz="2000" dirty="0" smtClean="0"/>
              <a:t>List operations </a:t>
            </a:r>
          </a:p>
          <a:p>
            <a:pPr marL="0" indent="0">
              <a:buNone/>
            </a:pPr>
            <a:r>
              <a:rPr lang="en-US" sz="1600" dirty="0" smtClean="0"/>
              <a:t>				Intersection (DNA replication AND DNA repair or 				genes on 	ChrIV</a:t>
            </a:r>
            <a:r>
              <a:rPr lang="en-US" sz="1600" dirty="0"/>
              <a:t>, </a:t>
            </a:r>
            <a:r>
              <a:rPr lang="en-US" sz="1600" dirty="0" smtClean="0"/>
              <a:t>that are inviable when deleted) </a:t>
            </a:r>
          </a:p>
          <a:p>
            <a:pPr marL="0" indent="0">
              <a:buNone/>
            </a:pPr>
            <a:r>
              <a:rPr lang="en-US" sz="1600" dirty="0"/>
              <a:t>	</a:t>
            </a:r>
            <a:r>
              <a:rPr lang="en-US" sz="1600" dirty="0" smtClean="0"/>
              <a:t>		</a:t>
            </a:r>
          </a:p>
          <a:p>
            <a:pPr marL="0" indent="0">
              <a:buNone/>
            </a:pPr>
            <a:r>
              <a:rPr lang="en-US" sz="1600" dirty="0"/>
              <a:t>	</a:t>
            </a:r>
            <a:r>
              <a:rPr lang="en-US" sz="1600" dirty="0" smtClean="0"/>
              <a:t>			Union (DNA replication and/or DNA repair, two sets of 				interactions, etc.)	</a:t>
            </a:r>
          </a:p>
          <a:p>
            <a:pPr marL="457200" lvl="1" indent="0">
              <a:buNone/>
            </a:pPr>
            <a:r>
              <a:rPr lang="en-US" sz="1600" dirty="0"/>
              <a:t>	</a:t>
            </a:r>
            <a:endParaRPr lang="en-US" sz="1600" dirty="0" smtClean="0"/>
          </a:p>
          <a:p>
            <a:pPr marL="457200" lvl="1" indent="0">
              <a:buNone/>
            </a:pPr>
            <a:r>
              <a:rPr lang="en-US" sz="1600" dirty="0"/>
              <a:t>	</a:t>
            </a:r>
            <a:r>
              <a:rPr lang="en-US" sz="1600" dirty="0" smtClean="0"/>
              <a:t>			Subtract (DNA replication or DNA repair)</a:t>
            </a:r>
          </a:p>
          <a:p>
            <a:pPr marL="457200" lvl="1" indent="0">
              <a:buNone/>
            </a:pPr>
            <a:r>
              <a:rPr lang="en-US" sz="1600" dirty="0" smtClean="0"/>
              <a:t>				</a:t>
            </a:r>
          </a:p>
          <a:p>
            <a:pPr marL="457200" lvl="1" indent="0">
              <a:buNone/>
            </a:pPr>
            <a:r>
              <a:rPr lang="en-US" sz="1600" dirty="0"/>
              <a:t>	</a:t>
            </a:r>
            <a:r>
              <a:rPr lang="en-US" sz="1600" dirty="0" smtClean="0"/>
              <a:t>			Asymmetric diff. (DNA replication minus repair; </a:t>
            </a:r>
          </a:p>
          <a:p>
            <a:pPr marL="457200" lvl="1" indent="0">
              <a:buNone/>
            </a:pPr>
            <a:r>
              <a:rPr lang="en-US" sz="1600" dirty="0"/>
              <a:t>	</a:t>
            </a:r>
            <a:r>
              <a:rPr lang="en-US" sz="1600" dirty="0" smtClean="0"/>
              <a:t>			DNA repair minus replication)</a:t>
            </a:r>
            <a:endParaRPr lang="en-US" sz="1600" dirty="0"/>
          </a:p>
          <a:p>
            <a:pPr lvl="1"/>
            <a:endParaRPr lang="en-US" dirty="0"/>
          </a:p>
          <a:p>
            <a:pPr marL="457200" lvl="1" indent="0">
              <a:buNone/>
            </a:pPr>
            <a:endParaRPr lang="en-US" dirty="0" smtClean="0"/>
          </a:p>
          <a:p>
            <a:pPr lvl="1"/>
            <a:endParaRPr lang="en-US" dirty="0" smtClean="0"/>
          </a:p>
        </p:txBody>
      </p:sp>
      <p:pic>
        <p:nvPicPr>
          <p:cNvPr id="16" name="Picture 15" descr="Intersect.tif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7100" y="3069162"/>
            <a:ext cx="1358900" cy="393700"/>
          </a:xfrm>
          <a:prstGeom prst="rect">
            <a:avLst/>
          </a:prstGeom>
        </p:spPr>
      </p:pic>
      <p:pic>
        <p:nvPicPr>
          <p:cNvPr id="17" name="Picture 16" descr="Union.tif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3839626"/>
            <a:ext cx="1104900" cy="368300"/>
          </a:xfrm>
          <a:prstGeom prst="rect">
            <a:avLst/>
          </a:prstGeom>
        </p:spPr>
      </p:pic>
      <p:pic>
        <p:nvPicPr>
          <p:cNvPr id="18" name="Picture 17" descr="Subtract.tif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4576231"/>
            <a:ext cx="1371600" cy="368300"/>
          </a:xfrm>
          <a:prstGeom prst="rect">
            <a:avLst/>
          </a:prstGeom>
        </p:spPr>
      </p:pic>
      <p:pic>
        <p:nvPicPr>
          <p:cNvPr id="19" name="Picture 18" descr="Asymmetric difference.tiff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5321300"/>
            <a:ext cx="2743200" cy="431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88216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Regions tab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685800" y="1015424"/>
            <a:ext cx="7391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Select feature types to be searched within a specified genomic </a:t>
            </a:r>
            <a:r>
              <a:rPr lang="en-US" sz="2000" dirty="0" smtClean="0"/>
              <a:t>region (or upload </a:t>
            </a:r>
            <a:r>
              <a:rPr lang="en-US" sz="2000" dirty="0"/>
              <a:t>from a file).</a:t>
            </a:r>
          </a:p>
        </p:txBody>
      </p:sp>
      <p:pic>
        <p:nvPicPr>
          <p:cNvPr id="5" name="Picture 4" descr="YeastMine Regions.tif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" y="1802410"/>
            <a:ext cx="6511323" cy="42935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37282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76200" y="76200"/>
            <a:ext cx="8991600" cy="685800"/>
          </a:xfrm>
        </p:spPr>
        <p:txBody>
          <a:bodyPr/>
          <a:lstStyle/>
          <a:p>
            <a:r>
              <a:rPr lang="en-US" sz="3600" dirty="0" smtClean="0">
                <a:latin typeface="Calibri"/>
              </a:rPr>
              <a:t>Use case: finding novel mitoribosomal proteins</a:t>
            </a:r>
            <a:br>
              <a:rPr lang="en-US" sz="3600" dirty="0" smtClean="0">
                <a:latin typeface="Calibri"/>
              </a:rPr>
            </a:br>
            <a:endParaRPr lang="en-US" sz="3600" dirty="0">
              <a:latin typeface="Calibri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87453" y="914400"/>
            <a:ext cx="7461147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Calibri"/>
              </a:rPr>
              <a:t>I’m interested in the mitochondrial ribosome. Does it have </a:t>
            </a:r>
          </a:p>
          <a:p>
            <a:r>
              <a:rPr lang="en-US" sz="2400" dirty="0" smtClean="0">
                <a:latin typeface="Calibri"/>
              </a:rPr>
              <a:t>any as-yet-undiscovered subunits?</a:t>
            </a:r>
          </a:p>
          <a:p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5105400" y="2375118"/>
            <a:ext cx="35814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Calibri"/>
              </a:rPr>
              <a:t>1.</a:t>
            </a:r>
            <a:r>
              <a:rPr lang="en-US" sz="2400" dirty="0" smtClean="0">
                <a:latin typeface="Calibri"/>
                <a:cs typeface="Calibri"/>
              </a:rPr>
              <a:t> Find the known mitochondrial ribosomal proteins using </a:t>
            </a:r>
            <a:r>
              <a:rPr lang="en-US" sz="2400" dirty="0" smtClean="0">
                <a:solidFill>
                  <a:srgbClr val="000000"/>
                </a:solidFill>
                <a:latin typeface="Calibri"/>
                <a:cs typeface="Calibri"/>
              </a:rPr>
              <a:t>YeastMine</a:t>
            </a:r>
          </a:p>
          <a:p>
            <a:endParaRPr lang="en-US" sz="2400" dirty="0" smtClean="0">
              <a:latin typeface="Calibri"/>
            </a:endParaRPr>
          </a:p>
          <a:p>
            <a:endParaRPr lang="en-US" dirty="0"/>
          </a:p>
        </p:txBody>
      </p:sp>
      <p:pic>
        <p:nvPicPr>
          <p:cNvPr id="9" name="Picture 8" descr="YeastMine home.tif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72" y="2133600"/>
            <a:ext cx="4997828" cy="4038600"/>
          </a:xfrm>
          <a:prstGeom prst="rect">
            <a:avLst/>
          </a:prstGeom>
          <a:ln>
            <a:solidFill>
              <a:schemeClr val="bg2"/>
            </a:solidFill>
          </a:ln>
        </p:spPr>
      </p:pic>
      <p:pic>
        <p:nvPicPr>
          <p:cNvPr id="10" name="Picture 9" descr="mito ribo.tif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2920" y="4356635"/>
            <a:ext cx="5998680" cy="1815565"/>
          </a:xfrm>
          <a:prstGeom prst="rect">
            <a:avLst/>
          </a:prstGeom>
          <a:ln>
            <a:solidFill>
              <a:schemeClr val="bg2"/>
            </a:solidFill>
          </a:ln>
        </p:spPr>
      </p:pic>
    </p:spTree>
    <p:extLst>
      <p:ext uri="{BB962C8B-B14F-4D97-AF65-F5344CB8AC3E}">
        <p14:creationId xmlns:p14="http://schemas.microsoft.com/office/powerpoint/2010/main" val="63724330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76200" y="228600"/>
            <a:ext cx="43434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defRPr/>
            </a:pPr>
            <a:r>
              <a:rPr lang="en-US" sz="2000" dirty="0">
                <a:latin typeface="Calibri"/>
                <a:cs typeface="Calibri"/>
              </a:rPr>
              <a:t>2. Create a list of the results </a:t>
            </a:r>
            <a:r>
              <a:rPr lang="en-US" sz="2000" dirty="0" smtClean="0">
                <a:latin typeface="Calibri"/>
                <a:cs typeface="Calibri"/>
              </a:rPr>
              <a:t>(90 </a:t>
            </a:r>
            <a:r>
              <a:rPr lang="en-US" sz="2000" dirty="0">
                <a:latin typeface="Calibri"/>
                <a:cs typeface="Calibri"/>
              </a:rPr>
              <a:t>genes)</a:t>
            </a:r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4800600" y="152400"/>
            <a:ext cx="41148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defRPr/>
            </a:pPr>
            <a:r>
              <a:rPr lang="en-US" sz="2000" dirty="0">
                <a:latin typeface="Calibri"/>
                <a:cs typeface="Calibri"/>
              </a:rPr>
              <a:t>3. Look for genes/proteins that interact with </a:t>
            </a:r>
            <a:r>
              <a:rPr lang="en-US" sz="2000" dirty="0" smtClean="0">
                <a:latin typeface="Calibri"/>
                <a:cs typeface="Calibri"/>
              </a:rPr>
              <a:t>mt</a:t>
            </a:r>
            <a:r>
              <a:rPr lang="en-US" sz="2000" dirty="0">
                <a:latin typeface="Calibri"/>
                <a:cs typeface="Calibri"/>
              </a:rPr>
              <a:t>_</a:t>
            </a:r>
            <a:r>
              <a:rPr lang="en-US" sz="2000" dirty="0" smtClean="0">
                <a:latin typeface="Calibri"/>
                <a:cs typeface="Calibri"/>
              </a:rPr>
              <a:t>ribosomal </a:t>
            </a:r>
            <a:r>
              <a:rPr lang="en-US" sz="2000" dirty="0">
                <a:latin typeface="Calibri"/>
                <a:cs typeface="Calibri"/>
              </a:rPr>
              <a:t>proteins</a:t>
            </a:r>
          </a:p>
        </p:txBody>
      </p:sp>
      <p:sp>
        <p:nvSpPr>
          <p:cNvPr id="8" name="Rectangle 6"/>
          <p:cNvSpPr>
            <a:spLocks noChangeArrowheads="1"/>
          </p:cNvSpPr>
          <p:nvPr/>
        </p:nvSpPr>
        <p:spPr bwMode="auto">
          <a:xfrm>
            <a:off x="4800600" y="5486400"/>
            <a:ext cx="42672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defRPr/>
            </a:pPr>
            <a:r>
              <a:rPr lang="en-US" sz="2000" dirty="0" smtClean="0">
                <a:latin typeface="Calibri"/>
                <a:cs typeface="Calibri"/>
              </a:rPr>
              <a:t>4. Create </a:t>
            </a:r>
            <a:r>
              <a:rPr lang="en-US" sz="2000" dirty="0">
                <a:latin typeface="Calibri"/>
                <a:cs typeface="Calibri"/>
              </a:rPr>
              <a:t>a list of </a:t>
            </a:r>
            <a:r>
              <a:rPr lang="en-US" sz="2000" dirty="0" smtClean="0">
                <a:latin typeface="Calibri"/>
                <a:cs typeface="Calibri"/>
              </a:rPr>
              <a:t>1,062 </a:t>
            </a:r>
            <a:r>
              <a:rPr lang="en-US" sz="2000" dirty="0">
                <a:latin typeface="Calibri"/>
                <a:cs typeface="Calibri"/>
              </a:rPr>
              <a:t>interacting </a:t>
            </a:r>
            <a:r>
              <a:rPr lang="en-US" sz="2000" dirty="0" smtClean="0">
                <a:latin typeface="Calibri"/>
                <a:cs typeface="Calibri"/>
              </a:rPr>
              <a:t>genes/proteins.</a:t>
            </a:r>
            <a:endParaRPr lang="en-US" sz="2000" dirty="0">
              <a:latin typeface="Calibri"/>
              <a:cs typeface="Calibri"/>
            </a:endParaRPr>
          </a:p>
        </p:txBody>
      </p:sp>
      <p:pic>
        <p:nvPicPr>
          <p:cNvPr id="2" name="Picture 1" descr="mito_ribosome.tif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990600"/>
            <a:ext cx="4277033" cy="1524000"/>
          </a:xfrm>
          <a:prstGeom prst="rect">
            <a:avLst/>
          </a:prstGeom>
          <a:ln>
            <a:solidFill>
              <a:schemeClr val="bg2"/>
            </a:solidFill>
          </a:ln>
        </p:spPr>
      </p:pic>
      <p:pic>
        <p:nvPicPr>
          <p:cNvPr id="3" name="Picture 2" descr="mito_ribosome_list.tif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2819400"/>
            <a:ext cx="3831464" cy="2743200"/>
          </a:xfrm>
          <a:prstGeom prst="rect">
            <a:avLst/>
          </a:prstGeom>
          <a:ln>
            <a:solidFill>
              <a:schemeClr val="bg2"/>
            </a:solidFill>
          </a:ln>
        </p:spPr>
      </p:pic>
      <p:pic>
        <p:nvPicPr>
          <p:cNvPr id="5" name="Picture 4" descr="mito_ribosome_interactor_template.tif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5800" y="990600"/>
            <a:ext cx="4572000" cy="1391920"/>
          </a:xfrm>
          <a:prstGeom prst="rect">
            <a:avLst/>
          </a:prstGeom>
          <a:ln>
            <a:solidFill>
              <a:schemeClr val="bg2"/>
            </a:solidFill>
          </a:ln>
        </p:spPr>
      </p:pic>
      <p:pic>
        <p:nvPicPr>
          <p:cNvPr id="12" name="Picture 11" descr="mito_ribosome_interactors_list.tiff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1232" y="2667000"/>
            <a:ext cx="3855506" cy="2748416"/>
          </a:xfrm>
          <a:prstGeom prst="rect">
            <a:avLst/>
          </a:prstGeom>
          <a:ln>
            <a:solidFill>
              <a:schemeClr val="bg2"/>
            </a:solidFill>
          </a:ln>
        </p:spPr>
      </p:pic>
    </p:spTree>
    <p:extLst>
      <p:ext uri="{BB962C8B-B14F-4D97-AF65-F5344CB8AC3E}">
        <p14:creationId xmlns:p14="http://schemas.microsoft.com/office/powerpoint/2010/main" val="185101702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838200" y="609600"/>
            <a:ext cx="756784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Calibri"/>
              </a:rPr>
              <a:t>Are any of the interacting genes/proteins uncharacterized?</a:t>
            </a:r>
          </a:p>
          <a:p>
            <a:endParaRPr lang="en-US" dirty="0"/>
          </a:p>
        </p:txBody>
      </p:sp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1219200" y="1447800"/>
            <a:ext cx="6324600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r>
              <a:rPr lang="en-US" sz="2000" dirty="0" smtClean="0">
                <a:latin typeface="Calibri"/>
                <a:cs typeface="Calibri"/>
              </a:rPr>
              <a:t>Determine the intersection </a:t>
            </a:r>
            <a:r>
              <a:rPr lang="en-US" sz="2000" dirty="0">
                <a:latin typeface="Calibri"/>
                <a:cs typeface="Calibri"/>
              </a:rPr>
              <a:t>between </a:t>
            </a:r>
            <a:r>
              <a:rPr lang="en-US" sz="2000" dirty="0" smtClean="0">
                <a:latin typeface="Calibri"/>
                <a:cs typeface="Calibri"/>
              </a:rPr>
              <a:t>the pre-composed </a:t>
            </a:r>
            <a:r>
              <a:rPr lang="en-US" sz="2000" dirty="0">
                <a:latin typeface="Calibri"/>
                <a:cs typeface="Calibri"/>
              </a:rPr>
              <a:t>list of uncharacterized genes and the list of </a:t>
            </a:r>
            <a:r>
              <a:rPr lang="en-US" sz="2000" dirty="0" smtClean="0">
                <a:latin typeface="Calibri"/>
                <a:cs typeface="Calibri"/>
              </a:rPr>
              <a:t>mitochondrial </a:t>
            </a:r>
            <a:r>
              <a:rPr lang="en-US" sz="2000" dirty="0">
                <a:latin typeface="Calibri"/>
                <a:cs typeface="Calibri"/>
              </a:rPr>
              <a:t>ribosome-interacting genes</a:t>
            </a: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1846259" y="4953000"/>
            <a:ext cx="5091257" cy="584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3200" dirty="0" smtClean="0">
                <a:latin typeface="Calibri"/>
                <a:cs typeface="Calibri"/>
              </a:rPr>
              <a:t>32 genes are </a:t>
            </a:r>
            <a:r>
              <a:rPr lang="en-US" sz="3200" dirty="0">
                <a:latin typeface="Calibri"/>
                <a:cs typeface="Calibri"/>
              </a:rPr>
              <a:t>uncharacterized</a:t>
            </a:r>
          </a:p>
        </p:txBody>
      </p:sp>
      <p:grpSp>
        <p:nvGrpSpPr>
          <p:cNvPr id="12" name="Group 11"/>
          <p:cNvGrpSpPr/>
          <p:nvPr/>
        </p:nvGrpSpPr>
        <p:grpSpPr>
          <a:xfrm>
            <a:off x="1219200" y="2683697"/>
            <a:ext cx="6477000" cy="1812103"/>
            <a:chOff x="-8467" y="1845497"/>
            <a:chExt cx="9152467" cy="2436817"/>
          </a:xfrm>
        </p:grpSpPr>
        <p:pic>
          <p:nvPicPr>
            <p:cNvPr id="10" name="Picture 9" descr="mito_ribo_inter_list_op.tiff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1845497"/>
              <a:ext cx="9144000" cy="1981672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1" name="Picture 10" descr="mito_ribo_inter_list_op2.tiff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8467" y="3810000"/>
              <a:ext cx="9144000" cy="472314"/>
            </a:xfrm>
            <a:prstGeom prst="rect">
              <a:avLst/>
            </a:prstGeom>
            <a:ln>
              <a:noFill/>
            </a:ln>
          </p:spPr>
        </p:pic>
      </p:grpSp>
    </p:spTree>
    <p:extLst>
      <p:ext uri="{BB962C8B-B14F-4D97-AF65-F5344CB8AC3E}">
        <p14:creationId xmlns:p14="http://schemas.microsoft.com/office/powerpoint/2010/main" val="413927505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457200" y="304800"/>
            <a:ext cx="8077200" cy="26756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lnSpc>
                <a:spcPct val="90000"/>
              </a:lnSpc>
              <a:defRPr/>
            </a:pPr>
            <a:r>
              <a:rPr lang="en-US" sz="2800" dirty="0" smtClean="0">
                <a:latin typeface="Calibri"/>
              </a:rPr>
              <a:t>32 </a:t>
            </a:r>
            <a:r>
              <a:rPr lang="en-US" sz="2800" dirty="0">
                <a:latin typeface="Calibri"/>
              </a:rPr>
              <a:t>uncharacterized ORFs interact genetically or physically with known mitochondrial ribosomal proteins.</a:t>
            </a:r>
          </a:p>
          <a:p>
            <a:pPr>
              <a:lnSpc>
                <a:spcPct val="90000"/>
              </a:lnSpc>
              <a:defRPr/>
            </a:pPr>
            <a:endParaRPr lang="en-US" sz="1800" dirty="0">
              <a:latin typeface="Calibri"/>
            </a:endParaRPr>
          </a:p>
          <a:p>
            <a:pPr>
              <a:lnSpc>
                <a:spcPct val="90000"/>
              </a:lnSpc>
              <a:defRPr/>
            </a:pPr>
            <a:r>
              <a:rPr lang="en-US" sz="2800" dirty="0">
                <a:latin typeface="Calibri"/>
              </a:rPr>
              <a:t>Mutation of a mt ribosomal subunit would block respiratory growth. Do any of these </a:t>
            </a:r>
            <a:r>
              <a:rPr lang="en-US" sz="2800" dirty="0" smtClean="0">
                <a:latin typeface="Calibri"/>
              </a:rPr>
              <a:t>32 </a:t>
            </a:r>
            <a:r>
              <a:rPr lang="en-US" sz="2800" dirty="0">
                <a:latin typeface="Calibri"/>
              </a:rPr>
              <a:t>genes exhibit this mutant phenotype?</a:t>
            </a:r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6096000" y="3352800"/>
            <a:ext cx="2971800" cy="2554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buFontTx/>
              <a:buChar char="•"/>
              <a:defRPr/>
            </a:pPr>
            <a:r>
              <a:rPr lang="en-US" sz="2000" dirty="0"/>
              <a:t> </a:t>
            </a:r>
            <a:r>
              <a:rPr lang="en-US" sz="2000" dirty="0">
                <a:latin typeface="Calibri"/>
              </a:rPr>
              <a:t>create list of genes that confer a respiratory phenotype</a:t>
            </a:r>
          </a:p>
          <a:p>
            <a:pPr>
              <a:defRPr/>
            </a:pPr>
            <a:endParaRPr lang="en-US" sz="2000" dirty="0" smtClean="0">
              <a:latin typeface="Calibri"/>
            </a:endParaRPr>
          </a:p>
          <a:p>
            <a:pPr>
              <a:defRPr/>
            </a:pPr>
            <a:endParaRPr lang="en-US" sz="2000" dirty="0">
              <a:latin typeface="Calibri"/>
            </a:endParaRPr>
          </a:p>
          <a:p>
            <a:pPr>
              <a:buFontTx/>
              <a:buChar char="•"/>
              <a:defRPr/>
            </a:pPr>
            <a:r>
              <a:rPr lang="en-US" sz="2000" dirty="0">
                <a:latin typeface="Calibri"/>
              </a:rPr>
              <a:t> find the intersection with the list of </a:t>
            </a:r>
            <a:r>
              <a:rPr lang="en-US" sz="2000" dirty="0" smtClean="0">
                <a:latin typeface="Calibri"/>
              </a:rPr>
              <a:t>32 uncharacterized </a:t>
            </a:r>
            <a:r>
              <a:rPr lang="en-US" sz="2000" dirty="0">
                <a:latin typeface="Calibri"/>
              </a:rPr>
              <a:t>ORFs</a:t>
            </a:r>
          </a:p>
        </p:txBody>
      </p:sp>
      <p:pic>
        <p:nvPicPr>
          <p:cNvPr id="8" name="Picture 7" descr="respiratory growth template.tif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385" y="3048000"/>
            <a:ext cx="5519215" cy="1578667"/>
          </a:xfrm>
          <a:prstGeom prst="rect">
            <a:avLst/>
          </a:prstGeom>
          <a:ln>
            <a:solidFill>
              <a:schemeClr val="bg2"/>
            </a:solidFill>
          </a:ln>
        </p:spPr>
      </p:pic>
      <p:pic>
        <p:nvPicPr>
          <p:cNvPr id="9" name="Picture 8" descr="unchar_mito_ribo_inter_with_respiratory_defect.tif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547" y="4959477"/>
            <a:ext cx="5570053" cy="1441323"/>
          </a:xfrm>
          <a:prstGeom prst="rect">
            <a:avLst/>
          </a:prstGeom>
          <a:ln>
            <a:solidFill>
              <a:schemeClr val="bg2"/>
            </a:solidFill>
          </a:ln>
        </p:spPr>
      </p:pic>
    </p:spTree>
    <p:extLst>
      <p:ext uri="{BB962C8B-B14F-4D97-AF65-F5344CB8AC3E}">
        <p14:creationId xmlns:p14="http://schemas.microsoft.com/office/powerpoint/2010/main" val="203855594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457200" y="572869"/>
            <a:ext cx="82296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2000" dirty="0" smtClean="0">
                <a:latin typeface="Calibri"/>
                <a:cs typeface="Calibri"/>
              </a:rPr>
              <a:t>Three uncharacterized ORFs exhibit genetic or physical interactions with known mt ribosomal proteins AND block respiratory growth when mutated</a:t>
            </a:r>
            <a:endParaRPr lang="en-US" sz="2000" dirty="0">
              <a:latin typeface="Calibri"/>
              <a:cs typeface="Calibri"/>
            </a:endParaRP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90793553"/>
              </p:ext>
            </p:extLst>
          </p:nvPr>
        </p:nvGraphicFramePr>
        <p:xfrm>
          <a:off x="914399" y="1943100"/>
          <a:ext cx="7315201" cy="3121659"/>
        </p:xfrm>
        <a:graphic>
          <a:graphicData uri="http://schemas.openxmlformats.org/drawingml/2006/table">
            <a:tbl>
              <a:tblPr/>
              <a:tblGrid>
                <a:gridCol w="1198652"/>
                <a:gridCol w="726041"/>
                <a:gridCol w="1643865"/>
                <a:gridCol w="3746643"/>
              </a:tblGrid>
              <a:tr h="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 dirty="0">
                          <a:solidFill>
                            <a:srgbClr val="0000FF"/>
                          </a:solidFill>
                          <a:effectLst/>
                          <a:latin typeface="Calibri"/>
                        </a:rPr>
                        <a:t>Systematic name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>
                          <a:solidFill>
                            <a:srgbClr val="0000FF"/>
                          </a:solidFill>
                          <a:effectLst/>
                          <a:latin typeface="Calibri"/>
                        </a:rPr>
                        <a:t>Gene name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>
                          <a:solidFill>
                            <a:srgbClr val="0000FF"/>
                          </a:solidFill>
                          <a:effectLst/>
                          <a:latin typeface="Calibri"/>
                        </a:rPr>
                        <a:t>Name Description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 dirty="0">
                          <a:solidFill>
                            <a:srgbClr val="0000FF"/>
                          </a:solidFill>
                          <a:effectLst/>
                          <a:latin typeface="Calibri"/>
                        </a:rPr>
                        <a:t>Description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7790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00FF"/>
                          </a:solidFill>
                          <a:effectLst/>
                          <a:latin typeface="Calibri"/>
                        </a:rPr>
                        <a:t>YBL095W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FF"/>
                          </a:solidFill>
                          <a:effectLst/>
                          <a:latin typeface="Calibri"/>
                        </a:rPr>
                        <a:t>MRX3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00FF"/>
                          </a:solidFill>
                          <a:effectLst/>
                          <a:latin typeface="Calibri"/>
                        </a:rPr>
                        <a:t>Mitochondrial organization of gene expression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FF"/>
                          </a:solidFill>
                          <a:effectLst/>
                          <a:latin typeface="Calibri"/>
                        </a:rPr>
                        <a:t>Protein that associates with mitochondrial ribosome; likely functions in cristae junction formation; the authentic, non-tagged protein is detected in highly purified mitochondria in high-throughput studies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3660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00FF"/>
                          </a:solidFill>
                          <a:effectLst/>
                          <a:latin typeface="Calibri"/>
                        </a:rPr>
                        <a:t>YDL157C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FF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00FF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00FF"/>
                          </a:solidFill>
                          <a:effectLst/>
                          <a:latin typeface="Calibri"/>
                          <a:cs typeface="Calibri"/>
                        </a:rPr>
                        <a:t>Putative protein of unknown function; the authentic, non-tagged protein is detected in highly purified mitochondria in high-throughput studies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00FF"/>
                          </a:solidFill>
                          <a:effectLst/>
                          <a:latin typeface="Calibri"/>
                        </a:rPr>
                        <a:t>YPR109W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00FF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00FF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kern="1200" dirty="0" smtClean="0">
                          <a:solidFill>
                            <a:srgbClr val="0000FF"/>
                          </a:solidFill>
                          <a:latin typeface="Calibri"/>
                          <a:ea typeface="+mn-ea"/>
                          <a:cs typeface="Calibri"/>
                        </a:rPr>
                        <a:t>Predicted membrane protein; SWAT-GFP and mCherry fusion proteins localize to the endoplasmic reticulum; diploid deletion strain has high budding index</a:t>
                      </a:r>
                      <a:endParaRPr lang="en-US" sz="1400" b="0" i="0" u="none" strike="noStrike" dirty="0">
                        <a:solidFill>
                          <a:srgbClr val="0000FF"/>
                        </a:solidFill>
                        <a:effectLst/>
                        <a:latin typeface="Calibri"/>
                        <a:cs typeface="Calibri"/>
                      </a:endParaRP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409392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533400" y="76200"/>
            <a:ext cx="8077200" cy="762000"/>
          </a:xfrm>
        </p:spPr>
        <p:txBody>
          <a:bodyPr/>
          <a:lstStyle/>
          <a:p>
            <a:r>
              <a:rPr lang="en-US" dirty="0" smtClean="0"/>
              <a:t>How to leverage data rich SGD!</a:t>
            </a:r>
            <a:endParaRPr lang="en-US" dirty="0"/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r>
              <a:rPr lang="en-US" dirty="0" smtClean="0"/>
              <a:t>99,700 GO annotations (manual, HTP and computational)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/>
              <a:t>1</a:t>
            </a:r>
            <a:r>
              <a:rPr lang="en-US" dirty="0" smtClean="0"/>
              <a:t>40,000 phenotype annotations (manual and HTP)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338,000 physical (127K) and genetic (211K) interactions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056938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76200"/>
            <a:ext cx="8229600" cy="762000"/>
          </a:xfrm>
        </p:spPr>
        <p:txBody>
          <a:bodyPr/>
          <a:lstStyle/>
          <a:p>
            <a:r>
              <a:rPr lang="en-US" dirty="0" smtClean="0"/>
              <a:t>Predicting chemotherapy targets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482600" y="1066800"/>
            <a:ext cx="8008923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Using yeast human homology data human to predict synthetic lethal interactions in the </a:t>
            </a:r>
          </a:p>
          <a:p>
            <a:r>
              <a:rPr lang="en-US" dirty="0" smtClean="0"/>
              <a:t>human genome that can be exploited for chemotherapy </a:t>
            </a:r>
            <a:endParaRPr lang="en-US" dirty="0"/>
          </a:p>
        </p:txBody>
      </p:sp>
      <p:pic>
        <p:nvPicPr>
          <p:cNvPr id="6" name="Picture 5" descr="chemotherapy scenario.tif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9958" y="2108200"/>
            <a:ext cx="5711442" cy="3759200"/>
          </a:xfrm>
          <a:prstGeom prst="rect">
            <a:avLst/>
          </a:prstGeom>
          <a:ln>
            <a:solidFill>
              <a:schemeClr val="bg2"/>
            </a:solidFill>
          </a:ln>
        </p:spPr>
      </p:pic>
    </p:spTree>
    <p:extLst>
      <p:ext uri="{BB962C8B-B14F-4D97-AF65-F5344CB8AC3E}">
        <p14:creationId xmlns:p14="http://schemas.microsoft.com/office/powerpoint/2010/main" val="427154466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304800"/>
            <a:ext cx="8153400" cy="762000"/>
          </a:xfrm>
        </p:spPr>
        <p:txBody>
          <a:bodyPr/>
          <a:lstStyle/>
          <a:p>
            <a:r>
              <a:rPr lang="en-US" sz="4000" dirty="0" smtClean="0"/>
              <a:t>Step 1: Create human gene list</a:t>
            </a:r>
            <a:endParaRPr lang="en-US" sz="4000" dirty="0"/>
          </a:p>
        </p:txBody>
      </p:sp>
      <p:pic>
        <p:nvPicPr>
          <p:cNvPr id="4" name="Picture 3" descr="Human gene list.tif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0800" y="1371600"/>
            <a:ext cx="3797300" cy="447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132859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76200"/>
            <a:ext cx="8763000" cy="1600200"/>
          </a:xfrm>
        </p:spPr>
        <p:txBody>
          <a:bodyPr/>
          <a:lstStyle/>
          <a:p>
            <a:r>
              <a:rPr lang="en-US" sz="4000" dirty="0" smtClean="0"/>
              <a:t>Step 2: Find </a:t>
            </a:r>
            <a:r>
              <a:rPr lang="en-US" sz="4000" dirty="0" smtClean="0"/>
              <a:t>yeast </a:t>
            </a:r>
            <a:r>
              <a:rPr lang="en-US" sz="4000" dirty="0"/>
              <a:t>h</a:t>
            </a:r>
            <a:r>
              <a:rPr lang="en-US" sz="4000" dirty="0" smtClean="0"/>
              <a:t>omologs &amp; </a:t>
            </a:r>
            <a:r>
              <a:rPr lang="en-US" sz="4000" dirty="0" smtClean="0"/>
              <a:t>save yeast genes </a:t>
            </a:r>
            <a:endParaRPr lang="en-US" sz="4000" dirty="0"/>
          </a:p>
        </p:txBody>
      </p:sp>
      <p:pic>
        <p:nvPicPr>
          <p:cNvPr id="4" name="Picture 3" descr="Human to yeast to OMIM.tif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146" y="1828800"/>
            <a:ext cx="7737854" cy="2359102"/>
          </a:xfrm>
          <a:prstGeom prst="rect">
            <a:avLst/>
          </a:prstGeom>
          <a:ln>
            <a:solidFill>
              <a:schemeClr val="bg2"/>
            </a:solidFill>
          </a:ln>
        </p:spPr>
      </p:pic>
      <p:pic>
        <p:nvPicPr>
          <p:cNvPr id="5" name="Picture 4" descr="List2 yeast homologs.tif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1800" y="4408330"/>
            <a:ext cx="3124200" cy="2221070"/>
          </a:xfrm>
          <a:prstGeom prst="rect">
            <a:avLst/>
          </a:prstGeom>
          <a:ln>
            <a:solidFill>
              <a:schemeClr val="bg2"/>
            </a:solidFill>
          </a:ln>
        </p:spPr>
      </p:pic>
    </p:spTree>
    <p:extLst>
      <p:ext uri="{BB962C8B-B14F-4D97-AF65-F5344CB8AC3E}">
        <p14:creationId xmlns:p14="http://schemas.microsoft.com/office/powerpoint/2010/main" val="50709422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52400" y="76200"/>
            <a:ext cx="9372600" cy="1371600"/>
          </a:xfrm>
        </p:spPr>
        <p:txBody>
          <a:bodyPr/>
          <a:lstStyle/>
          <a:p>
            <a:r>
              <a:rPr lang="en-US" sz="4000" dirty="0"/>
              <a:t>Step </a:t>
            </a:r>
            <a:r>
              <a:rPr lang="en-US" sz="4000" dirty="0" smtClean="0"/>
              <a:t>3: ID synthetic lethal interactors</a:t>
            </a:r>
            <a:endParaRPr lang="en-US" sz="4000" dirty="0"/>
          </a:p>
        </p:txBody>
      </p:sp>
      <p:pic>
        <p:nvPicPr>
          <p:cNvPr id="4" name="Picture 3" descr="Step3 yeast SL interactors.tif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990600"/>
            <a:ext cx="7400603" cy="225947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28600" y="4089737"/>
            <a:ext cx="5317156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Run query and filter by interaction detection </a:t>
            </a:r>
          </a:p>
          <a:p>
            <a:r>
              <a:rPr lang="en-US" sz="2000" dirty="0" smtClean="0"/>
              <a:t>methods to obtain just synthetic lethals. Save </a:t>
            </a:r>
          </a:p>
          <a:p>
            <a:r>
              <a:rPr lang="en-US" sz="2000" dirty="0" smtClean="0"/>
              <a:t>as </a:t>
            </a:r>
            <a:r>
              <a:rPr lang="en-US" sz="2000" dirty="0"/>
              <a:t>“List3: Synthetic Lethal </a:t>
            </a:r>
            <a:r>
              <a:rPr lang="en-US" sz="2000" dirty="0" smtClean="0"/>
              <a:t>Interactors”</a:t>
            </a:r>
            <a:endParaRPr lang="en-US" sz="2000" dirty="0"/>
          </a:p>
        </p:txBody>
      </p:sp>
      <p:pic>
        <p:nvPicPr>
          <p:cNvPr id="7" name="Picture 6" descr="Step3 SL interactor filter.tif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1200" y="1600200"/>
            <a:ext cx="2895600" cy="4527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033938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76200"/>
            <a:ext cx="8458200" cy="1295400"/>
          </a:xfrm>
        </p:spPr>
        <p:txBody>
          <a:bodyPr/>
          <a:lstStyle/>
          <a:p>
            <a:r>
              <a:rPr lang="en-US" sz="4000" dirty="0" smtClean="0"/>
              <a:t>Step 4: ID human homologs of SL interactors</a:t>
            </a:r>
            <a:endParaRPr lang="en-US" sz="4000" dirty="0"/>
          </a:p>
        </p:txBody>
      </p:sp>
      <p:pic>
        <p:nvPicPr>
          <p:cNvPr id="5" name="Picture 4" descr="Step 3 template for Sl homologs.tif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623" y="1828800"/>
            <a:ext cx="8266177" cy="25146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51198" y="4930914"/>
            <a:ext cx="793080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Run query with SL interactors and then save list of human homologs </a:t>
            </a:r>
          </a:p>
          <a:p>
            <a:r>
              <a:rPr lang="en-US" sz="2000" dirty="0" smtClean="0"/>
              <a:t>as “List4: Human SL Interactors”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92409039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TR POLD1 SL.tif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609600"/>
            <a:ext cx="7658100" cy="51779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704833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Oncotarget paper.tif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0041" y="1047044"/>
            <a:ext cx="5408959" cy="5125156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52400" y="228600"/>
            <a:ext cx="912353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Recent paper characterizes just such a synthetic lethal interaction, and POLD1 </a:t>
            </a:r>
          </a:p>
          <a:p>
            <a:r>
              <a:rPr lang="en-US" sz="2000" dirty="0" smtClean="0"/>
              <a:t>deficient cancers could be selectively killed by treatment with ATR inhibitors!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407591331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609600" y="0"/>
            <a:ext cx="7772400" cy="762000"/>
          </a:xfrm>
        </p:spPr>
        <p:txBody>
          <a:bodyPr/>
          <a:lstStyle/>
          <a:p>
            <a:r>
              <a:rPr lang="en-US" dirty="0" smtClean="0">
                <a:latin typeface="Calibri"/>
                <a:cs typeface="Calibri"/>
              </a:rPr>
              <a:t>Explore a gene PRP8</a:t>
            </a:r>
            <a:endParaRPr lang="en-US" dirty="0">
              <a:latin typeface="Calibri"/>
              <a:cs typeface="Calibri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52400" y="4851737"/>
            <a:ext cx="8917826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AutoNum type="arabicPeriod"/>
            </a:pPr>
            <a:r>
              <a:rPr lang="en-US" sz="2000" dirty="0" smtClean="0">
                <a:latin typeface="Calibri"/>
                <a:cs typeface="Calibri"/>
              </a:rPr>
              <a:t>Identify PRP8 interactors</a:t>
            </a:r>
          </a:p>
          <a:p>
            <a:pPr marL="342900" indent="-342900">
              <a:buAutoNum type="arabicPeriod"/>
            </a:pPr>
            <a:r>
              <a:rPr lang="en-US" sz="2000" dirty="0" smtClean="0">
                <a:latin typeface="Calibri"/>
                <a:cs typeface="Calibri"/>
              </a:rPr>
              <a:t>Use OMIM to ID yeast orthologs of human genes involved in retinitis pigmentosa</a:t>
            </a:r>
          </a:p>
          <a:p>
            <a:pPr marL="342900" indent="-342900">
              <a:buAutoNum type="arabicPeriod"/>
            </a:pPr>
            <a:r>
              <a:rPr lang="en-US" sz="2000" dirty="0" smtClean="0">
                <a:latin typeface="Calibri"/>
                <a:cs typeface="Calibri"/>
              </a:rPr>
              <a:t>Intersect the two lists to identify PRP8 interactors</a:t>
            </a:r>
            <a:r>
              <a:rPr lang="en-US" sz="2000" dirty="0">
                <a:latin typeface="Calibri"/>
                <a:cs typeface="Calibri"/>
              </a:rPr>
              <a:t> </a:t>
            </a:r>
            <a:r>
              <a:rPr lang="en-US" sz="2000" dirty="0" smtClean="0">
                <a:latin typeface="Calibri"/>
                <a:cs typeface="Calibri"/>
              </a:rPr>
              <a:t>with orthologs involved in RP</a:t>
            </a:r>
            <a:endParaRPr lang="en-US" sz="2000" dirty="0">
              <a:latin typeface="Calibri"/>
              <a:cs typeface="Calibri"/>
            </a:endParaRPr>
          </a:p>
        </p:txBody>
      </p:sp>
      <p:grpSp>
        <p:nvGrpSpPr>
          <p:cNvPr id="22" name="Group 21"/>
          <p:cNvGrpSpPr/>
          <p:nvPr/>
        </p:nvGrpSpPr>
        <p:grpSpPr>
          <a:xfrm>
            <a:off x="990600" y="990600"/>
            <a:ext cx="6842862" cy="3520776"/>
            <a:chOff x="990600" y="1143000"/>
            <a:chExt cx="6842862" cy="3520776"/>
          </a:xfrm>
        </p:grpSpPr>
        <p:pic>
          <p:nvPicPr>
            <p:cNvPr id="12" name="Picture 11" descr="PRP8 LSP.tiff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90600" y="1143000"/>
              <a:ext cx="6842862" cy="3520776"/>
            </a:xfrm>
            <a:prstGeom prst="rect">
              <a:avLst/>
            </a:prstGeom>
            <a:ln>
              <a:solidFill>
                <a:schemeClr val="bg2"/>
              </a:solidFill>
            </a:ln>
          </p:spPr>
        </p:pic>
        <p:cxnSp>
          <p:nvCxnSpPr>
            <p:cNvPr id="14" name="Straight Connector 13"/>
            <p:cNvCxnSpPr/>
            <p:nvPr/>
          </p:nvCxnSpPr>
          <p:spPr bwMode="auto">
            <a:xfrm>
              <a:off x="5334000" y="3784599"/>
              <a:ext cx="2438400" cy="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accent5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17" name="Straight Connector 16"/>
            <p:cNvCxnSpPr/>
            <p:nvPr/>
          </p:nvCxnSpPr>
          <p:spPr bwMode="auto">
            <a:xfrm flipV="1">
              <a:off x="2408766" y="3981450"/>
              <a:ext cx="3687234" cy="14816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accent5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</p:grpSp>
    </p:spTree>
    <p:extLst>
      <p:ext uri="{BB962C8B-B14F-4D97-AF65-F5344CB8AC3E}">
        <p14:creationId xmlns:p14="http://schemas.microsoft.com/office/powerpoint/2010/main" val="61771006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228600" y="228600"/>
            <a:ext cx="767457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latin typeface="Calibri"/>
                <a:cs typeface="Calibri"/>
              </a:rPr>
              <a:t>1. Select template “Gene -&gt; Interaction”, enter “PRP8” and show results</a:t>
            </a:r>
            <a:endParaRPr lang="en-US" sz="2000" dirty="0">
              <a:latin typeface="Calibri"/>
              <a:cs typeface="Calibri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80173" y="2438400"/>
            <a:ext cx="488985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Calibri"/>
                <a:cs typeface="Calibri"/>
              </a:rPr>
              <a:t>2</a:t>
            </a:r>
            <a:r>
              <a:rPr lang="en-US" sz="2000" dirty="0" smtClean="0">
                <a:latin typeface="Calibri"/>
                <a:cs typeface="Calibri"/>
              </a:rPr>
              <a:t>. Select manual annotations only by filtering </a:t>
            </a:r>
          </a:p>
          <a:p>
            <a:r>
              <a:rPr lang="en-US" sz="2000" dirty="0" smtClean="0">
                <a:latin typeface="Calibri"/>
                <a:cs typeface="Calibri"/>
              </a:rPr>
              <a:t>    and save list of interacting genes/proteins</a:t>
            </a:r>
            <a:endParaRPr lang="en-US" sz="2000" dirty="0">
              <a:latin typeface="Calibri"/>
              <a:cs typeface="Calibri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630875" y="2819400"/>
            <a:ext cx="221772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latin typeface="Calibri"/>
                <a:cs typeface="Calibri"/>
              </a:rPr>
              <a:t>3. View enrichment </a:t>
            </a:r>
            <a:endParaRPr lang="en-US" sz="2000" dirty="0">
              <a:latin typeface="Calibri"/>
              <a:cs typeface="Calibri"/>
            </a:endParaRPr>
          </a:p>
        </p:txBody>
      </p:sp>
      <p:pic>
        <p:nvPicPr>
          <p:cNvPr id="11" name="Picture 10" descr="PRP8 interactor GO enrichment.tif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7648" y="3276600"/>
            <a:ext cx="2227152" cy="2743200"/>
          </a:xfrm>
          <a:prstGeom prst="rect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</p:pic>
      <p:pic>
        <p:nvPicPr>
          <p:cNvPr id="12" name="Picture 11" descr="PRP8 interactor template.tif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838200"/>
            <a:ext cx="5105400" cy="1537293"/>
          </a:xfrm>
          <a:prstGeom prst="rect">
            <a:avLst/>
          </a:prstGeom>
          <a:ln>
            <a:solidFill>
              <a:schemeClr val="bg2"/>
            </a:solidFill>
          </a:ln>
        </p:spPr>
      </p:pic>
      <p:pic>
        <p:nvPicPr>
          <p:cNvPr id="13" name="Picture 12" descr="PRP8 manual interactors.tif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3276600"/>
            <a:ext cx="1752600" cy="1601682"/>
          </a:xfrm>
          <a:prstGeom prst="rect">
            <a:avLst/>
          </a:prstGeom>
          <a:ln>
            <a:solidFill>
              <a:schemeClr val="bg2"/>
            </a:solidFill>
          </a:ln>
        </p:spPr>
      </p:pic>
      <p:cxnSp>
        <p:nvCxnSpPr>
          <p:cNvPr id="15" name="Straight Arrow Connector 14"/>
          <p:cNvCxnSpPr/>
          <p:nvPr/>
        </p:nvCxnSpPr>
        <p:spPr bwMode="auto">
          <a:xfrm>
            <a:off x="365125" y="4508500"/>
            <a:ext cx="320675" cy="3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33" name="Straight Arrow Connector 32"/>
          <p:cNvCxnSpPr/>
          <p:nvPr/>
        </p:nvCxnSpPr>
        <p:spPr bwMode="auto">
          <a:xfrm>
            <a:off x="381000" y="5562600"/>
            <a:ext cx="320675" cy="3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pic>
        <p:nvPicPr>
          <p:cNvPr id="2" name="Picture 1" descr="PRP8 interactors list.tiff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5029200"/>
            <a:ext cx="3794233" cy="1447800"/>
          </a:xfrm>
          <a:prstGeom prst="rect">
            <a:avLst/>
          </a:prstGeom>
          <a:ln>
            <a:solidFill>
              <a:schemeClr val="bg2"/>
            </a:solidFill>
          </a:ln>
        </p:spPr>
      </p:pic>
    </p:spTree>
    <p:extLst>
      <p:ext uri="{BB962C8B-B14F-4D97-AF65-F5344CB8AC3E}">
        <p14:creationId xmlns:p14="http://schemas.microsoft.com/office/powerpoint/2010/main" val="187118571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28600" y="76200"/>
            <a:ext cx="4572000" cy="132343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2000" dirty="0">
                <a:latin typeface="Calibri"/>
                <a:cs typeface="Calibri"/>
              </a:rPr>
              <a:t>4</a:t>
            </a:r>
            <a:r>
              <a:rPr lang="en-US" sz="2000" dirty="0" smtClean="0">
                <a:latin typeface="Calibri"/>
                <a:cs typeface="Calibri"/>
              </a:rPr>
              <a:t>. </a:t>
            </a:r>
            <a:r>
              <a:rPr lang="en-US" sz="2000" dirty="0">
                <a:latin typeface="Calibri"/>
                <a:cs typeface="Calibri"/>
              </a:rPr>
              <a:t>G</a:t>
            </a:r>
            <a:r>
              <a:rPr lang="en-US" sz="2000" dirty="0" smtClean="0">
                <a:latin typeface="Calibri"/>
                <a:cs typeface="Calibri"/>
              </a:rPr>
              <a:t>o from </a:t>
            </a:r>
            <a:r>
              <a:rPr lang="en-US" sz="2000" dirty="0">
                <a:latin typeface="Calibri"/>
                <a:cs typeface="Calibri"/>
              </a:rPr>
              <a:t>human disease to </a:t>
            </a:r>
            <a:r>
              <a:rPr lang="en-US" sz="2000" dirty="0" smtClean="0">
                <a:latin typeface="Calibri"/>
                <a:cs typeface="Calibri"/>
              </a:rPr>
              <a:t>genes to orthologs</a:t>
            </a:r>
            <a:r>
              <a:rPr lang="en-US" sz="2000" dirty="0">
                <a:latin typeface="Calibri"/>
                <a:cs typeface="Calibri"/>
              </a:rPr>
              <a:t> </a:t>
            </a:r>
            <a:r>
              <a:rPr lang="en-US" sz="2000" dirty="0" smtClean="0">
                <a:latin typeface="Calibri"/>
                <a:cs typeface="Calibri"/>
              </a:rPr>
              <a:t>with “OMIM </a:t>
            </a:r>
            <a:r>
              <a:rPr lang="en-US" sz="2000" dirty="0">
                <a:latin typeface="Calibri"/>
                <a:cs typeface="Calibri"/>
              </a:rPr>
              <a:t>Disease Phenotype </a:t>
            </a:r>
            <a:r>
              <a:rPr lang="en-US" sz="2000" dirty="0" smtClean="0">
                <a:latin typeface="Calibri"/>
                <a:cs typeface="Calibri"/>
              </a:rPr>
              <a:t>-</a:t>
            </a:r>
            <a:r>
              <a:rPr lang="en-US" sz="2000" dirty="0">
                <a:latin typeface="Calibri"/>
                <a:cs typeface="Calibri"/>
              </a:rPr>
              <a:t>&gt; human gene(s) </a:t>
            </a:r>
            <a:r>
              <a:rPr lang="en-US" sz="2000" dirty="0" smtClean="0">
                <a:latin typeface="Calibri"/>
                <a:cs typeface="Calibri"/>
              </a:rPr>
              <a:t>-</a:t>
            </a:r>
            <a:r>
              <a:rPr lang="en-US" sz="2000" dirty="0">
                <a:latin typeface="Calibri"/>
                <a:cs typeface="Calibri"/>
              </a:rPr>
              <a:t>&gt; yeast homolog(s</a:t>
            </a:r>
            <a:r>
              <a:rPr lang="en-US" sz="2000" dirty="0" smtClean="0">
                <a:latin typeface="Calibri"/>
                <a:cs typeface="Calibri"/>
              </a:rPr>
              <a:t>)” and enter “retinitis pigmentosa” </a:t>
            </a:r>
            <a:endParaRPr lang="en-US" sz="2000" dirty="0">
              <a:latin typeface="Calibri"/>
              <a:cs typeface="Calibri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28600" y="5791200"/>
            <a:ext cx="486894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Calibri"/>
                <a:cs typeface="Calibri"/>
              </a:rPr>
              <a:t>5</a:t>
            </a:r>
            <a:r>
              <a:rPr lang="en-US" sz="2000" dirty="0" smtClean="0">
                <a:latin typeface="Calibri"/>
                <a:cs typeface="Calibri"/>
              </a:rPr>
              <a:t>. Perform an inverse selection using column </a:t>
            </a:r>
          </a:p>
          <a:p>
            <a:r>
              <a:rPr lang="en-US" sz="2000" dirty="0" smtClean="0">
                <a:latin typeface="Calibri"/>
                <a:cs typeface="Calibri"/>
              </a:rPr>
              <a:t>summary to remove “</a:t>
            </a:r>
            <a:r>
              <a:rPr lang="en-US" sz="2000" dirty="0">
                <a:latin typeface="Calibri"/>
                <a:cs typeface="Calibri"/>
              </a:rPr>
              <a:t>LEBER CONGENITAL </a:t>
            </a:r>
            <a:r>
              <a:rPr lang="en-US" sz="2000" dirty="0" smtClean="0">
                <a:latin typeface="Calibri"/>
                <a:cs typeface="Calibri"/>
              </a:rPr>
              <a:t>…“   </a:t>
            </a:r>
            <a:endParaRPr lang="en-US" sz="2000" dirty="0">
              <a:latin typeface="Calibri"/>
              <a:cs typeface="Calibri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724400" y="228600"/>
            <a:ext cx="440544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latin typeface="Calibri"/>
                <a:cs typeface="Calibri"/>
              </a:rPr>
              <a:t>6. Create a second list of yeast orthologs </a:t>
            </a:r>
          </a:p>
          <a:p>
            <a:r>
              <a:rPr lang="en-US" sz="2000" dirty="0">
                <a:latin typeface="Calibri"/>
                <a:cs typeface="Calibri"/>
              </a:rPr>
              <a:t> </a:t>
            </a:r>
            <a:r>
              <a:rPr lang="en-US" sz="2000" dirty="0" smtClean="0">
                <a:latin typeface="Calibri"/>
                <a:cs typeface="Calibri"/>
              </a:rPr>
              <a:t>     of human genes associated with RP</a:t>
            </a:r>
            <a:endParaRPr lang="en-US" sz="2000" dirty="0">
              <a:latin typeface="Calibri"/>
              <a:cs typeface="Calibri"/>
            </a:endParaRPr>
          </a:p>
        </p:txBody>
      </p:sp>
      <p:pic>
        <p:nvPicPr>
          <p:cNvPr id="10" name="Picture 9" descr="OMIM with inverse for RP.tif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1797024"/>
            <a:ext cx="3124200" cy="3994176"/>
          </a:xfrm>
          <a:prstGeom prst="rect">
            <a:avLst/>
          </a:prstGeom>
        </p:spPr>
      </p:pic>
      <p:pic>
        <p:nvPicPr>
          <p:cNvPr id="11" name="Picture 10" descr="Yeast orthologs of human RP genes.tif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0003" y="1828800"/>
            <a:ext cx="4201597" cy="3505200"/>
          </a:xfrm>
          <a:prstGeom prst="rect">
            <a:avLst/>
          </a:prstGeom>
        </p:spPr>
      </p:pic>
      <p:cxnSp>
        <p:nvCxnSpPr>
          <p:cNvPr id="12" name="Straight Arrow Connector 11"/>
          <p:cNvCxnSpPr/>
          <p:nvPr/>
        </p:nvCxnSpPr>
        <p:spPr bwMode="auto">
          <a:xfrm>
            <a:off x="4724400" y="2997200"/>
            <a:ext cx="320675" cy="3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146920246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Analysis entry points</a:t>
            </a:r>
            <a:endParaRPr lang="en-US" dirty="0"/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4525963"/>
          </a:xfrm>
        </p:spPr>
        <p:txBody>
          <a:bodyPr/>
          <a:lstStyle/>
          <a:p>
            <a:r>
              <a:rPr lang="en-US" dirty="0" smtClean="0"/>
              <a:t>Home page links </a:t>
            </a:r>
          </a:p>
          <a:p>
            <a:r>
              <a:rPr lang="en-US" dirty="0" smtClean="0"/>
              <a:t>GO term pages (+/- child terms)</a:t>
            </a:r>
          </a:p>
          <a:p>
            <a:r>
              <a:rPr lang="en-US" dirty="0" smtClean="0"/>
              <a:t>Phenotype observable-qualifier pairs or just observable</a:t>
            </a:r>
          </a:p>
          <a:p>
            <a:r>
              <a:rPr lang="en-US" dirty="0" smtClean="0"/>
              <a:t>Interaction pages (Physical, Genetic, Intersection, All)</a:t>
            </a:r>
            <a:endParaRPr lang="en-US" dirty="0"/>
          </a:p>
        </p:txBody>
      </p:sp>
      <p:pic>
        <p:nvPicPr>
          <p:cNvPr id="9" name="Picture 8" descr="Analyze button.tif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4650" y="4749800"/>
            <a:ext cx="1384300" cy="469900"/>
          </a:xfrm>
          <a:prstGeom prst="rect">
            <a:avLst/>
          </a:prstGeom>
          <a:ln>
            <a:solidFill>
              <a:schemeClr val="bg2"/>
            </a:solidFill>
          </a:ln>
        </p:spPr>
      </p:pic>
      <p:pic>
        <p:nvPicPr>
          <p:cNvPr id="10" name="Picture 9" descr="Analyze tools.tif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8391" y="4038600"/>
            <a:ext cx="2463409" cy="2038350"/>
          </a:xfrm>
          <a:prstGeom prst="rect">
            <a:avLst/>
          </a:prstGeom>
          <a:ln>
            <a:solidFill>
              <a:schemeClr val="bg2"/>
            </a:solidFill>
          </a:ln>
        </p:spPr>
      </p:pic>
      <p:cxnSp>
        <p:nvCxnSpPr>
          <p:cNvPr id="12" name="Straight Arrow Connector 11"/>
          <p:cNvCxnSpPr/>
          <p:nvPr/>
        </p:nvCxnSpPr>
        <p:spPr bwMode="auto">
          <a:xfrm>
            <a:off x="3200400" y="4933950"/>
            <a:ext cx="990600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30783161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 descr="U4:U6.U5 tri snRNP.tiff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" r="1231" b="1425"/>
          <a:stretch/>
        </p:blipFill>
        <p:spPr>
          <a:xfrm>
            <a:off x="1197429" y="2971800"/>
            <a:ext cx="3374571" cy="3429000"/>
          </a:xfrm>
          <a:ln>
            <a:solidFill>
              <a:schemeClr val="bg2"/>
            </a:solidFill>
          </a:ln>
        </p:spPr>
      </p:pic>
      <p:sp>
        <p:nvSpPr>
          <p:cNvPr id="7" name="TextBox 6"/>
          <p:cNvSpPr txBox="1"/>
          <p:nvPr/>
        </p:nvSpPr>
        <p:spPr>
          <a:xfrm>
            <a:off x="1375825" y="381000"/>
            <a:ext cx="700769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Calibri"/>
                <a:cs typeface="Calibri"/>
              </a:rPr>
              <a:t>7</a:t>
            </a:r>
            <a:r>
              <a:rPr lang="en-US" sz="2000" dirty="0" smtClean="0">
                <a:latin typeface="Calibri"/>
                <a:cs typeface="Calibri"/>
              </a:rPr>
              <a:t>. Now intersect the two lists (PRP8 interactors and RP orthologs) </a:t>
            </a:r>
            <a:endParaRPr lang="en-US" sz="2000" dirty="0">
              <a:latin typeface="Calibri"/>
              <a:cs typeface="Calibri"/>
            </a:endParaRPr>
          </a:p>
        </p:txBody>
      </p:sp>
      <p:pic>
        <p:nvPicPr>
          <p:cNvPr id="8" name="Picture 7" descr="PRP8 interactor with RP ortholog.tif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1200" y="991040"/>
            <a:ext cx="4876800" cy="1599760"/>
          </a:xfrm>
          <a:prstGeom prst="rect">
            <a:avLst/>
          </a:prstGeom>
        </p:spPr>
      </p:pic>
      <p:cxnSp>
        <p:nvCxnSpPr>
          <p:cNvPr id="10" name="Straight Arrow Connector 9"/>
          <p:cNvCxnSpPr/>
          <p:nvPr/>
        </p:nvCxnSpPr>
        <p:spPr bwMode="auto">
          <a:xfrm>
            <a:off x="1143000" y="2971800"/>
            <a:ext cx="533400" cy="3048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D90202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13" name="Straight Arrow Connector 12"/>
          <p:cNvCxnSpPr/>
          <p:nvPr/>
        </p:nvCxnSpPr>
        <p:spPr bwMode="auto">
          <a:xfrm flipH="1" flipV="1">
            <a:off x="3581400" y="5105400"/>
            <a:ext cx="762000" cy="2286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0000FF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17" name="Straight Arrow Connector 16"/>
          <p:cNvCxnSpPr/>
          <p:nvPr/>
        </p:nvCxnSpPr>
        <p:spPr bwMode="auto">
          <a:xfrm flipH="1">
            <a:off x="4419600" y="3657600"/>
            <a:ext cx="609600" cy="2286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D90202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20" name="Straight Arrow Connector 19"/>
          <p:cNvCxnSpPr/>
          <p:nvPr/>
        </p:nvCxnSpPr>
        <p:spPr bwMode="auto">
          <a:xfrm flipH="1" flipV="1">
            <a:off x="4114800" y="4419600"/>
            <a:ext cx="762000" cy="1524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D90202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26" name="Rectangle 25"/>
          <p:cNvSpPr/>
          <p:nvPr/>
        </p:nvSpPr>
        <p:spPr>
          <a:xfrm>
            <a:off x="5181600" y="3276600"/>
            <a:ext cx="32004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latin typeface="Calibri"/>
                <a:cs typeface="Calibri"/>
              </a:rPr>
              <a:t>In </a:t>
            </a:r>
            <a:r>
              <a:rPr lang="en-US" sz="2400" dirty="0" smtClean="0">
                <a:latin typeface="Calibri"/>
                <a:cs typeface="Calibri"/>
              </a:rPr>
              <a:t>fact, there </a:t>
            </a:r>
            <a:r>
              <a:rPr lang="en-US" sz="2400" dirty="0">
                <a:latin typeface="Calibri"/>
                <a:cs typeface="Calibri"/>
              </a:rPr>
              <a:t>is evidence that these 4</a:t>
            </a:r>
            <a:r>
              <a:rPr lang="en-US" sz="2400" dirty="0" smtClean="0">
                <a:latin typeface="Calibri"/>
                <a:cs typeface="Calibri"/>
              </a:rPr>
              <a:t> proteins are associated with Prp8p, as part of the U4/U6-U5 tri-snRNP</a:t>
            </a:r>
            <a:r>
              <a:rPr lang="en-US" sz="2400" dirty="0">
                <a:latin typeface="Calibri"/>
                <a:cs typeface="Calibri"/>
              </a:rPr>
              <a:t> spliceosome </a:t>
            </a:r>
            <a:r>
              <a:rPr lang="en-US" sz="2400" dirty="0" smtClean="0">
                <a:latin typeface="Calibri"/>
                <a:cs typeface="Calibri"/>
              </a:rPr>
              <a:t>complex!  </a:t>
            </a:r>
            <a:endParaRPr lang="en-US" sz="2400" dirty="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67396326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304800" y="76200"/>
            <a:ext cx="8534400" cy="762000"/>
          </a:xfrm>
        </p:spPr>
        <p:txBody>
          <a:bodyPr/>
          <a:lstStyle/>
          <a:p>
            <a:r>
              <a:rPr lang="en-US" sz="3600" dirty="0" smtClean="0"/>
              <a:t>Prp8p inhibits Brr2p but not RP mutants </a:t>
            </a:r>
            <a:endParaRPr lang="en-US" sz="3600" dirty="0"/>
          </a:p>
        </p:txBody>
      </p:sp>
      <p:pic>
        <p:nvPicPr>
          <p:cNvPr id="5" name="Picture 4" descr="PRP8 paper.tif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050" y="1143000"/>
            <a:ext cx="7753750" cy="4580482"/>
          </a:xfrm>
          <a:prstGeom prst="rect">
            <a:avLst/>
          </a:prstGeom>
          <a:ln>
            <a:solidFill>
              <a:schemeClr val="bg2"/>
            </a:solidFill>
          </a:ln>
        </p:spPr>
      </p:pic>
      <p:cxnSp>
        <p:nvCxnSpPr>
          <p:cNvPr id="8" name="Straight Connector 7"/>
          <p:cNvCxnSpPr/>
          <p:nvPr/>
        </p:nvCxnSpPr>
        <p:spPr bwMode="auto">
          <a:xfrm flipV="1">
            <a:off x="2286000" y="3524250"/>
            <a:ext cx="3346450" cy="1270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accent5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9" name="Straight Connector 8"/>
          <p:cNvCxnSpPr/>
          <p:nvPr/>
        </p:nvCxnSpPr>
        <p:spPr bwMode="auto">
          <a:xfrm>
            <a:off x="768350" y="3676650"/>
            <a:ext cx="488315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accent5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18" name="Straight Connector 17"/>
          <p:cNvCxnSpPr/>
          <p:nvPr/>
        </p:nvCxnSpPr>
        <p:spPr bwMode="auto">
          <a:xfrm>
            <a:off x="762000" y="3829050"/>
            <a:ext cx="488315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accent5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19" name="Straight Connector 18"/>
          <p:cNvCxnSpPr/>
          <p:nvPr/>
        </p:nvCxnSpPr>
        <p:spPr bwMode="auto">
          <a:xfrm>
            <a:off x="762000" y="3981450"/>
            <a:ext cx="488315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accent5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363048356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6200"/>
            <a:ext cx="7772400" cy="762000"/>
          </a:xfrm>
        </p:spPr>
        <p:txBody>
          <a:bodyPr/>
          <a:lstStyle/>
          <a:p>
            <a:r>
              <a:rPr lang="en-US" dirty="0" smtClean="0"/>
              <a:t>Extra: Make </a:t>
            </a:r>
            <a:r>
              <a:rPr lang="en-US" dirty="0"/>
              <a:t>your own query</a:t>
            </a:r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4419600"/>
          </a:xfrm>
        </p:spPr>
        <p:txBody>
          <a:bodyPr/>
          <a:lstStyle/>
          <a:p>
            <a:r>
              <a:rPr lang="en-US" sz="2400" dirty="0" smtClean="0"/>
              <a:t>Start in </a:t>
            </a:r>
            <a:r>
              <a:rPr lang="en-US" sz="2400" dirty="0" err="1" smtClean="0"/>
              <a:t>QueryBuilder</a:t>
            </a:r>
            <a:r>
              <a:rPr lang="en-US" sz="2400" dirty="0" smtClean="0"/>
              <a:t>:</a:t>
            </a:r>
          </a:p>
          <a:p>
            <a:pPr lvl="1"/>
            <a:r>
              <a:rPr lang="en-US" sz="2400" dirty="0"/>
              <a:t>s</a:t>
            </a:r>
            <a:r>
              <a:rPr lang="en-US" sz="2400" dirty="0" smtClean="0"/>
              <a:t>elect a data type: ORF</a:t>
            </a:r>
          </a:p>
          <a:p>
            <a:pPr lvl="1"/>
            <a:r>
              <a:rPr lang="en-US" sz="2400" dirty="0"/>
              <a:t>c</a:t>
            </a:r>
            <a:r>
              <a:rPr lang="en-US" sz="2400" dirty="0" smtClean="0"/>
              <a:t>onstrain to a chromosome: </a:t>
            </a:r>
            <a:r>
              <a:rPr lang="en-US" sz="2400" dirty="0" err="1" smtClean="0"/>
              <a:t>chrI</a:t>
            </a:r>
            <a:endParaRPr lang="en-US" sz="2400" dirty="0"/>
          </a:p>
          <a:p>
            <a:pPr lvl="1"/>
            <a:r>
              <a:rPr lang="en-US" sz="2400" dirty="0" smtClean="0"/>
              <a:t>constrain qualifier: not dubious</a:t>
            </a:r>
          </a:p>
          <a:p>
            <a:pPr lvl="1"/>
            <a:r>
              <a:rPr lang="en-US" sz="2400" dirty="0" smtClean="0"/>
              <a:t>show: standard name, systematic name, primary DBID</a:t>
            </a:r>
            <a:endParaRPr lang="en-US" sz="2400" dirty="0"/>
          </a:p>
          <a:p>
            <a:r>
              <a:rPr lang="en-US" sz="2400" dirty="0" smtClean="0"/>
              <a:t>Can run query (show results)</a:t>
            </a:r>
          </a:p>
          <a:p>
            <a:r>
              <a:rPr lang="en-US" sz="2400" dirty="0" smtClean="0"/>
              <a:t>Export XML (share with another)</a:t>
            </a:r>
          </a:p>
          <a:p>
            <a:r>
              <a:rPr lang="en-US" sz="2400" dirty="0" smtClean="0"/>
              <a:t>Save Query (name it for later run, edit or export in MyMine</a:t>
            </a:r>
            <a:r>
              <a:rPr lang="en-US" sz="2400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91864514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GO Slim Mapper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724400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Definition: Maps </a:t>
            </a:r>
            <a:r>
              <a:rPr lang="en-US" dirty="0"/>
              <a:t>annotations of a group of genes to more general terms; bin them into broad categories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Scenario: You complete </a:t>
            </a:r>
            <a:r>
              <a:rPr lang="en-US" dirty="0"/>
              <a:t>a screen looking for mutants with altered sensitivity to a </a:t>
            </a:r>
            <a:r>
              <a:rPr lang="en-US" dirty="0" smtClean="0"/>
              <a:t>drug and </a:t>
            </a:r>
            <a:r>
              <a:rPr lang="en-US" dirty="0"/>
              <a:t>want to know based on the mutants identified what process is being affected.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253312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-76200"/>
            <a:ext cx="7772400" cy="762000"/>
          </a:xfrm>
        </p:spPr>
        <p:txBody>
          <a:bodyPr/>
          <a:lstStyle/>
          <a:p>
            <a:r>
              <a:rPr lang="en-US" dirty="0"/>
              <a:t>GO Slim Mapper</a:t>
            </a:r>
          </a:p>
        </p:txBody>
      </p:sp>
      <p:pic>
        <p:nvPicPr>
          <p:cNvPr id="5" name="Picture 4" descr="GSS_BP.tif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3059" y="762000"/>
            <a:ext cx="5575941" cy="5318854"/>
          </a:xfrm>
          <a:prstGeom prst="rect">
            <a:avLst/>
          </a:prstGeom>
          <a:ln>
            <a:solidFill>
              <a:schemeClr val="bg2"/>
            </a:solidFill>
          </a:ln>
        </p:spPr>
      </p:pic>
    </p:spTree>
    <p:extLst>
      <p:ext uri="{BB962C8B-B14F-4D97-AF65-F5344CB8AC3E}">
        <p14:creationId xmlns:p14="http://schemas.microsoft.com/office/powerpoint/2010/main" val="103611924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-76200"/>
            <a:ext cx="7772400" cy="762000"/>
          </a:xfrm>
        </p:spPr>
        <p:txBody>
          <a:bodyPr/>
          <a:lstStyle/>
          <a:p>
            <a:r>
              <a:rPr lang="en-US" dirty="0">
                <a:latin typeface="Calibri"/>
              </a:rPr>
              <a:t>GO Slim Mapper: Results</a:t>
            </a:r>
            <a:endParaRPr lang="en-US" dirty="0"/>
          </a:p>
        </p:txBody>
      </p:sp>
      <p:pic>
        <p:nvPicPr>
          <p:cNvPr id="4" name="Picture 3" descr="GSM RESULTS.tif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4758" y="762000"/>
            <a:ext cx="7174842" cy="5410200"/>
          </a:xfrm>
          <a:prstGeom prst="rect">
            <a:avLst/>
          </a:prstGeom>
          <a:ln>
            <a:solidFill>
              <a:schemeClr val="bg2"/>
            </a:solidFill>
          </a:ln>
        </p:spPr>
      </p:pic>
    </p:spTree>
    <p:extLst>
      <p:ext uri="{BB962C8B-B14F-4D97-AF65-F5344CB8AC3E}">
        <p14:creationId xmlns:p14="http://schemas.microsoft.com/office/powerpoint/2010/main" val="286537183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GO Term Finder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2133600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Definition: Searches for significant shared GO terms or parents of these terms, to help you discover what a set of genes may have in common.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4152900" y="5473700"/>
            <a:ext cx="18466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457200" y="3733800"/>
            <a:ext cx="8229600" cy="2133600"/>
          </a:xfrm>
          <a:prstGeom prst="rect">
            <a:avLst/>
          </a:prstGeom>
        </p:spPr>
        <p:txBody>
          <a:bodyPr vert="horz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ＭＳ Ｐゴシック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>
              <a:buNone/>
            </a:pPr>
            <a:r>
              <a:rPr lang="en-US" dirty="0"/>
              <a:t>Scenario: You complete a screen looking for mutants with </a:t>
            </a:r>
            <a:r>
              <a:rPr lang="en-US" dirty="0" smtClean="0"/>
              <a:t>possible spindle defects and </a:t>
            </a:r>
            <a:r>
              <a:rPr lang="en-US" dirty="0"/>
              <a:t>want to know </a:t>
            </a:r>
            <a:r>
              <a:rPr lang="en-US" dirty="0" smtClean="0"/>
              <a:t>whether you are on the right track.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219716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 bwMode="auto">
          <a:xfrm>
            <a:off x="609600" y="0"/>
            <a:ext cx="77724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ＭＳ Ｐゴシック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4000" dirty="0" smtClean="0"/>
              <a:t>Batch GO Term Finder</a:t>
            </a:r>
            <a:endParaRPr lang="en-US" sz="4000" dirty="0"/>
          </a:p>
        </p:txBody>
      </p:sp>
      <p:sp>
        <p:nvSpPr>
          <p:cNvPr id="5" name="TextBox 4"/>
          <p:cNvSpPr txBox="1"/>
          <p:nvPr/>
        </p:nvSpPr>
        <p:spPr>
          <a:xfrm>
            <a:off x="1447800" y="762000"/>
            <a:ext cx="6248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Calibri"/>
              </a:rPr>
              <a:t>http://go.princeton.edu/cgi-bin/GOTermFinder</a:t>
            </a:r>
          </a:p>
          <a:p>
            <a:endParaRPr lang="en-US" dirty="0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4724400" y="2090677"/>
            <a:ext cx="4114800" cy="203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defRPr/>
            </a:pPr>
            <a:r>
              <a:rPr lang="en-US" sz="1800" dirty="0" smtClean="0">
                <a:latin typeface="+mn-lt"/>
              </a:rPr>
              <a:t>Advantages:</a:t>
            </a:r>
          </a:p>
          <a:p>
            <a:pPr>
              <a:defRPr/>
            </a:pPr>
            <a:endParaRPr lang="en-US" sz="1800" dirty="0" smtClean="0">
              <a:latin typeface="+mn-lt"/>
            </a:endParaRPr>
          </a:p>
          <a:p>
            <a:pPr>
              <a:buFont typeface="Arial"/>
              <a:buChar char="•"/>
              <a:defRPr/>
            </a:pPr>
            <a:r>
              <a:rPr lang="en-US" sz="1800" dirty="0" smtClean="0">
                <a:latin typeface="+mn-lt"/>
              </a:rPr>
              <a:t> process multiple gene lists </a:t>
            </a:r>
            <a:r>
              <a:rPr lang="en-US" sz="1800" dirty="0" smtClean="0"/>
              <a:t>in parallel</a:t>
            </a:r>
            <a:endParaRPr lang="en-US" sz="1800" dirty="0" smtClean="0">
              <a:latin typeface="+mn-lt"/>
            </a:endParaRPr>
          </a:p>
          <a:p>
            <a:pPr>
              <a:defRPr/>
            </a:pPr>
            <a:endParaRPr lang="en-US" sz="1800" dirty="0" smtClean="0">
              <a:latin typeface="+mn-lt"/>
            </a:endParaRPr>
          </a:p>
          <a:p>
            <a:pPr>
              <a:buFont typeface="Arial"/>
              <a:buChar char="•"/>
              <a:defRPr/>
            </a:pPr>
            <a:r>
              <a:rPr lang="en-US" sz="1800" dirty="0" smtClean="0">
                <a:latin typeface="+mn-lt"/>
              </a:rPr>
              <a:t> </a:t>
            </a:r>
            <a:r>
              <a:rPr lang="en-US" sz="1800" dirty="0">
                <a:latin typeface="+mn-lt"/>
              </a:rPr>
              <a:t>handles longer gene </a:t>
            </a:r>
            <a:r>
              <a:rPr lang="en-US" sz="1800" dirty="0" smtClean="0">
                <a:latin typeface="+mn-lt"/>
              </a:rPr>
              <a:t>lists</a:t>
            </a:r>
          </a:p>
          <a:p>
            <a:pPr>
              <a:defRPr/>
            </a:pPr>
            <a:endParaRPr lang="en-US" sz="1800" dirty="0" smtClean="0">
              <a:latin typeface="+mn-lt"/>
            </a:endParaRPr>
          </a:p>
          <a:p>
            <a:pPr>
              <a:buFont typeface="Arial"/>
              <a:buChar char="•"/>
              <a:defRPr/>
            </a:pPr>
            <a:r>
              <a:rPr lang="en-US" sz="1800" dirty="0" smtClean="0"/>
              <a:t> large number of available organisms</a:t>
            </a:r>
          </a:p>
        </p:txBody>
      </p:sp>
      <p:pic>
        <p:nvPicPr>
          <p:cNvPr id="8" name="Picture 7" descr="GTF Princeton.tif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577" y="1371601"/>
            <a:ext cx="3715623" cy="5105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466888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209800" y="0"/>
            <a:ext cx="5334000" cy="685800"/>
          </a:xfrm>
        </p:spPr>
        <p:txBody>
          <a:bodyPr/>
          <a:lstStyle/>
          <a:p>
            <a:r>
              <a:rPr lang="en-US" sz="3600" dirty="0" smtClean="0"/>
              <a:t>Batch GTF Results</a:t>
            </a:r>
            <a:endParaRPr lang="en-US" sz="3600" dirty="0"/>
          </a:p>
        </p:txBody>
      </p:sp>
      <p:sp>
        <p:nvSpPr>
          <p:cNvPr id="13" name="TextBox 12"/>
          <p:cNvSpPr txBox="1"/>
          <p:nvPr/>
        </p:nvSpPr>
        <p:spPr>
          <a:xfrm>
            <a:off x="5943600" y="2260600"/>
            <a:ext cx="29718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dirty="0" smtClean="0"/>
              <a:t>Results:</a:t>
            </a:r>
            <a:endParaRPr lang="en-US" dirty="0"/>
          </a:p>
          <a:p>
            <a:pPr>
              <a:defRPr/>
            </a:pPr>
            <a:endParaRPr lang="en-US" dirty="0"/>
          </a:p>
          <a:p>
            <a:pPr>
              <a:buFont typeface="Arial"/>
              <a:buChar char="•"/>
              <a:defRPr/>
            </a:pPr>
            <a:r>
              <a:rPr lang="en-US" dirty="0"/>
              <a:t> </a:t>
            </a:r>
            <a:r>
              <a:rPr lang="en-US" dirty="0" smtClean="0"/>
              <a:t>Ordered by statistical significance</a:t>
            </a:r>
            <a:endParaRPr lang="en-US" dirty="0"/>
          </a:p>
          <a:p>
            <a:pPr>
              <a:defRPr/>
            </a:pPr>
            <a:endParaRPr lang="en-US" dirty="0"/>
          </a:p>
          <a:p>
            <a:pPr>
              <a:buFont typeface="Arial"/>
              <a:buChar char="•"/>
              <a:defRPr/>
            </a:pPr>
            <a:r>
              <a:rPr lang="en-US" dirty="0"/>
              <a:t> S</a:t>
            </a:r>
            <a:r>
              <a:rPr lang="en-US" dirty="0" smtClean="0"/>
              <a:t>ave results as HTML, plain text, or tab delimited</a:t>
            </a:r>
            <a:endParaRPr lang="en-US" dirty="0"/>
          </a:p>
          <a:p>
            <a:pPr>
              <a:defRPr/>
            </a:pPr>
            <a:endParaRPr lang="en-US" dirty="0"/>
          </a:p>
          <a:p>
            <a:pPr>
              <a:buFont typeface="Arial"/>
              <a:buChar char="•"/>
              <a:defRPr/>
            </a:pPr>
            <a:r>
              <a:rPr lang="en-US" dirty="0"/>
              <a:t> </a:t>
            </a:r>
            <a:r>
              <a:rPr lang="en-US" dirty="0" smtClean="0"/>
              <a:t>GO tree view displayed based on annotated location </a:t>
            </a:r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grpSp>
        <p:nvGrpSpPr>
          <p:cNvPr id="6" name="Group 5"/>
          <p:cNvGrpSpPr/>
          <p:nvPr/>
        </p:nvGrpSpPr>
        <p:grpSpPr>
          <a:xfrm>
            <a:off x="76200" y="906633"/>
            <a:ext cx="5715000" cy="5265567"/>
            <a:chOff x="76200" y="906633"/>
            <a:chExt cx="5715000" cy="5265567"/>
          </a:xfrm>
        </p:grpSpPr>
        <p:pic>
          <p:nvPicPr>
            <p:cNvPr id="2" name="Picture 1" descr="GTF results top.tiff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200" y="906633"/>
              <a:ext cx="5715000" cy="1468173"/>
            </a:xfrm>
            <a:prstGeom prst="rect">
              <a:avLst/>
            </a:prstGeom>
          </p:spPr>
        </p:pic>
        <p:pic>
          <p:nvPicPr>
            <p:cNvPr id="3" name="Picture 2" descr="GTF results bottom.tiff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202" y="2374806"/>
              <a:ext cx="5714997" cy="379739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649719762"/>
      </p:ext>
    </p:extLst>
  </p:cSld>
  <p:clrMapOvr>
    <a:masterClrMapping/>
  </p:clrMapOvr>
</p:sld>
</file>

<file path=ppt/theme/theme1.xml><?xml version="1.0" encoding="utf-8"?>
<a:theme xmlns:a="http://schemas.openxmlformats.org/drawingml/2006/main" name="SGD-new">
  <a:themeElements>
    <a:clrScheme name="Revolution">
      <a:dk1>
        <a:sysClr val="windowText" lastClr="000000"/>
      </a:dk1>
      <a:lt1>
        <a:sysClr val="window" lastClr="FFFFFF"/>
      </a:lt1>
      <a:dk2>
        <a:srgbClr val="1B3861"/>
      </a:dk2>
      <a:lt2>
        <a:srgbClr val="38ABED"/>
      </a:lt2>
      <a:accent1>
        <a:srgbClr val="0C5986"/>
      </a:accent1>
      <a:accent2>
        <a:srgbClr val="DDF53D"/>
      </a:accent2>
      <a:accent3>
        <a:srgbClr val="508709"/>
      </a:accent3>
      <a:accent4>
        <a:srgbClr val="BF5E00"/>
      </a:accent4>
      <a:accent5>
        <a:srgbClr val="9C0001"/>
      </a:accent5>
      <a:accent6>
        <a:srgbClr val="660075"/>
      </a:accent6>
      <a:hlink>
        <a:srgbClr val="ABF24D"/>
      </a:hlink>
      <a:folHlink>
        <a:srgbClr val="A0E7FB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3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ＭＳ Ｐゴシック" charset="0"/>
            <a:cs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3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ＭＳ Ｐゴシック" charset="0"/>
            <a:cs typeface="ＭＳ Ｐゴシック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3">
        <a:dk1>
          <a:srgbClr val="003366"/>
        </a:dk1>
        <a:lt1>
          <a:srgbClr val="FFFF00"/>
        </a:lt1>
        <a:dk2>
          <a:srgbClr val="000099"/>
        </a:dk2>
        <a:lt2>
          <a:srgbClr val="FFFF00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00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SGD-new.potx</Template>
  <TotalTime>1061</TotalTime>
  <Words>1257</Words>
  <Application>Microsoft Macintosh PowerPoint</Application>
  <PresentationFormat>On-screen Show (4:3)</PresentationFormat>
  <Paragraphs>203</Paragraphs>
  <Slides>32</Slides>
  <Notes>15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3" baseType="lpstr">
      <vt:lpstr>SGD-new</vt:lpstr>
      <vt:lpstr>Data analysis: GO tools, YeastMine, and use case examples</vt:lpstr>
      <vt:lpstr>How to leverage data rich SGD!</vt:lpstr>
      <vt:lpstr>Analysis entry points</vt:lpstr>
      <vt:lpstr>GO Slim Mapper</vt:lpstr>
      <vt:lpstr>GO Slim Mapper</vt:lpstr>
      <vt:lpstr>GO Slim Mapper: Results</vt:lpstr>
      <vt:lpstr>GO Term Finder</vt:lpstr>
      <vt:lpstr>PowerPoint Presentation</vt:lpstr>
      <vt:lpstr>Batch GTF Results</vt:lpstr>
      <vt:lpstr>YeastMine</vt:lpstr>
      <vt:lpstr>Basic features</vt:lpstr>
      <vt:lpstr>Template results page</vt:lpstr>
      <vt:lpstr>Lists and list operations</vt:lpstr>
      <vt:lpstr>Regions tab</vt:lpstr>
      <vt:lpstr>Use case: finding novel mitoribosomal proteins </vt:lpstr>
      <vt:lpstr>PowerPoint Presentation</vt:lpstr>
      <vt:lpstr>PowerPoint Presentation</vt:lpstr>
      <vt:lpstr>PowerPoint Presentation</vt:lpstr>
      <vt:lpstr>PowerPoint Presentation</vt:lpstr>
      <vt:lpstr>Predicting chemotherapy targets</vt:lpstr>
      <vt:lpstr>Step 1: Create human gene list</vt:lpstr>
      <vt:lpstr>Step 2: Find yeast homologs &amp; save yeast genes </vt:lpstr>
      <vt:lpstr>Step 3: ID synthetic lethal interactors</vt:lpstr>
      <vt:lpstr>Step 4: ID human homologs of SL interactors</vt:lpstr>
      <vt:lpstr>PowerPoint Presentation</vt:lpstr>
      <vt:lpstr>PowerPoint Presentation</vt:lpstr>
      <vt:lpstr>Explore a gene PRP8</vt:lpstr>
      <vt:lpstr>PowerPoint Presentation</vt:lpstr>
      <vt:lpstr>PowerPoint Presentation</vt:lpstr>
      <vt:lpstr>PowerPoint Presentation</vt:lpstr>
      <vt:lpstr>Prp8p inhibits Brr2p but not RP mutants </vt:lpstr>
      <vt:lpstr>Extra: Make your own query</vt:lpstr>
    </vt:vector>
  </TitlesOfParts>
  <Company>Stanford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Dianna Fisk</dc:creator>
  <cp:lastModifiedBy>Rob Nash</cp:lastModifiedBy>
  <cp:revision>78</cp:revision>
  <cp:lastPrinted>2007-04-18T17:12:06Z</cp:lastPrinted>
  <dcterms:created xsi:type="dcterms:W3CDTF">2013-04-22T19:51:46Z</dcterms:created>
  <dcterms:modified xsi:type="dcterms:W3CDTF">2016-07-27T20:35:57Z</dcterms:modified>
</cp:coreProperties>
</file>