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451" r:id="rId3"/>
    <p:sldId id="470" r:id="rId4"/>
    <p:sldId id="472" r:id="rId5"/>
    <p:sldId id="473" r:id="rId6"/>
    <p:sldId id="474" r:id="rId7"/>
    <p:sldId id="471" r:id="rId8"/>
    <p:sldId id="458" r:id="rId9"/>
    <p:sldId id="467" r:id="rId10"/>
    <p:sldId id="456" r:id="rId11"/>
    <p:sldId id="466" r:id="rId12"/>
    <p:sldId id="468" r:id="rId13"/>
    <p:sldId id="465" r:id="rId14"/>
    <p:sldId id="462" r:id="rId15"/>
    <p:sldId id="29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0813"/>
    <a:srgbClr val="4A4478"/>
    <a:srgbClr val="780710"/>
    <a:srgbClr val="6961AB"/>
    <a:srgbClr val="56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60" autoAdjust="0"/>
    <p:restoredTop sz="97781" autoAdjust="0"/>
  </p:normalViewPr>
  <p:slideViewPr>
    <p:cSldViewPr snapToGrid="0" snapToObjects="1">
      <p:cViewPr>
        <p:scale>
          <a:sx n="110" d="100"/>
          <a:sy n="110" d="100"/>
        </p:scale>
        <p:origin x="-16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[Workbook1]Sheet1!$A$1:$A$21</c:f>
              <c:numCache>
                <c:formatCode>General</c:formatCode>
                <c:ptCount val="21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cat>
          <c:val>
            <c:numRef>
              <c:f>[Workbook1]Sheet1!$B$1:$B$21</c:f>
              <c:numCache>
                <c:formatCode>General</c:formatCode>
                <c:ptCount val="21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2.0</c:v>
                </c:pt>
                <c:pt idx="10">
                  <c:v>2.0</c:v>
                </c:pt>
                <c:pt idx="11">
                  <c:v>3.0</c:v>
                </c:pt>
                <c:pt idx="12">
                  <c:v>6.0</c:v>
                </c:pt>
                <c:pt idx="13">
                  <c:v>9.0</c:v>
                </c:pt>
                <c:pt idx="14">
                  <c:v>14.0</c:v>
                </c:pt>
                <c:pt idx="15">
                  <c:v>29.0</c:v>
                </c:pt>
                <c:pt idx="16">
                  <c:v>33.0</c:v>
                </c:pt>
                <c:pt idx="17">
                  <c:v>43.0</c:v>
                </c:pt>
                <c:pt idx="18">
                  <c:v>430.0</c:v>
                </c:pt>
                <c:pt idx="19">
                  <c:v>1400.0</c:v>
                </c:pt>
                <c:pt idx="20">
                  <c:v>2000.0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8451880"/>
        <c:axId val="-2108448888"/>
      </c:lineChart>
      <c:catAx>
        <c:axId val="-2108451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08448888"/>
        <c:crosses val="autoZero"/>
        <c:auto val="1"/>
        <c:lblAlgn val="ctr"/>
        <c:lblOffset val="100"/>
        <c:noMultiLvlLbl val="0"/>
      </c:catAx>
      <c:valAx>
        <c:axId val="-2108448888"/>
        <c:scaling>
          <c:orientation val="minMax"/>
          <c:max val="1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08451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3D2D08-8A6A-3C4B-B3D2-586F0AE7382A}" type="doc">
      <dgm:prSet loTypeId="urn:microsoft.com/office/officeart/2009/3/layout/Descending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32EEDC-7523-5F4C-8F8D-5D18E4969398}">
      <dgm:prSet phldrT="[Text]"/>
      <dgm:spPr/>
      <dgm:t>
        <a:bodyPr/>
        <a:lstStyle/>
        <a:p>
          <a:r>
            <a:rPr lang="en-US" dirty="0" smtClean="0"/>
            <a:t>Freeze 1996 genome</a:t>
          </a:r>
          <a:endParaRPr lang="en-US" dirty="0"/>
        </a:p>
      </dgm:t>
    </dgm:pt>
    <dgm:pt modelId="{70212D0F-785E-C543-A1B6-66DF70EBD4C1}" type="parTrans" cxnId="{FA568177-B02F-7A47-B68D-0117508C2B20}">
      <dgm:prSet/>
      <dgm:spPr/>
      <dgm:t>
        <a:bodyPr/>
        <a:lstStyle/>
        <a:p>
          <a:endParaRPr lang="en-US"/>
        </a:p>
      </dgm:t>
    </dgm:pt>
    <dgm:pt modelId="{52DC5E82-B9F6-EA4A-8BF5-4D45D65193D3}" type="sibTrans" cxnId="{FA568177-B02F-7A47-B68D-0117508C2B20}">
      <dgm:prSet/>
      <dgm:spPr/>
      <dgm:t>
        <a:bodyPr/>
        <a:lstStyle/>
        <a:p>
          <a:endParaRPr lang="en-US"/>
        </a:p>
      </dgm:t>
    </dgm:pt>
    <dgm:pt modelId="{C5F6EDC2-8AAB-1A4A-BECC-D482C3E77D82}">
      <dgm:prSet phldrT="[Text]"/>
      <dgm:spPr/>
      <dgm:t>
        <a:bodyPr/>
        <a:lstStyle/>
        <a:p>
          <a:r>
            <a:rPr lang="en-US" dirty="0" smtClean="0"/>
            <a:t>Represent sequence variation</a:t>
          </a:r>
          <a:endParaRPr lang="en-US" dirty="0"/>
        </a:p>
      </dgm:t>
    </dgm:pt>
    <dgm:pt modelId="{2EFB58F2-EDDE-604D-9350-AC4C783967E6}" type="parTrans" cxnId="{36C56F6E-56AE-6648-9C4A-80D346ECD112}">
      <dgm:prSet/>
      <dgm:spPr/>
      <dgm:t>
        <a:bodyPr/>
        <a:lstStyle/>
        <a:p>
          <a:endParaRPr lang="en-US"/>
        </a:p>
      </dgm:t>
    </dgm:pt>
    <dgm:pt modelId="{0AEBAC6F-CC55-F345-A0CA-2D510E888692}" type="sibTrans" cxnId="{36C56F6E-56AE-6648-9C4A-80D346ECD112}">
      <dgm:prSet/>
      <dgm:spPr/>
      <dgm:t>
        <a:bodyPr/>
        <a:lstStyle/>
        <a:p>
          <a:endParaRPr lang="en-US"/>
        </a:p>
      </dgm:t>
    </dgm:pt>
    <dgm:pt modelId="{F6DF5989-B3FF-3042-93E4-BA02D19AF2BF}">
      <dgm:prSet phldrT="[Text]"/>
      <dgm:spPr/>
      <dgm:t>
        <a:bodyPr/>
        <a:lstStyle/>
        <a:p>
          <a:pPr algn="r"/>
          <a:r>
            <a:rPr lang="en-US" dirty="0" smtClean="0"/>
            <a:t>Phenotypes, allelic differences</a:t>
          </a:r>
          <a:endParaRPr lang="en-US" dirty="0"/>
        </a:p>
      </dgm:t>
    </dgm:pt>
    <dgm:pt modelId="{62D41597-66B4-C04A-96AE-9914CA295B44}" type="parTrans" cxnId="{438F1613-14AA-6C4C-A71B-9B65D60A863E}">
      <dgm:prSet/>
      <dgm:spPr/>
      <dgm:t>
        <a:bodyPr/>
        <a:lstStyle/>
        <a:p>
          <a:endParaRPr lang="en-US"/>
        </a:p>
      </dgm:t>
    </dgm:pt>
    <dgm:pt modelId="{E2EFD737-0FAF-7C42-9037-73BE75B4C9ED}" type="sibTrans" cxnId="{438F1613-14AA-6C4C-A71B-9B65D60A863E}">
      <dgm:prSet/>
      <dgm:spPr/>
      <dgm:t>
        <a:bodyPr/>
        <a:lstStyle/>
        <a:p>
          <a:endParaRPr lang="en-US"/>
        </a:p>
      </dgm:t>
    </dgm:pt>
    <dgm:pt modelId="{AFBF632D-6694-FF48-917E-D067BDB3D2E1}">
      <dgm:prSet phldrT="[Text]"/>
      <dgm:spPr/>
      <dgm:t>
        <a:bodyPr/>
        <a:lstStyle/>
        <a:p>
          <a:r>
            <a:rPr lang="en-US" dirty="0" smtClean="0"/>
            <a:t>Obtain select genome sequences</a:t>
          </a:r>
          <a:endParaRPr lang="en-US" dirty="0"/>
        </a:p>
      </dgm:t>
    </dgm:pt>
    <dgm:pt modelId="{1591A0CE-C293-F348-940A-66BF8F7A50C1}" type="parTrans" cxnId="{18F4F83B-7012-BB4A-8F7A-9A22274D40A6}">
      <dgm:prSet/>
      <dgm:spPr/>
      <dgm:t>
        <a:bodyPr/>
        <a:lstStyle/>
        <a:p>
          <a:endParaRPr lang="en-US"/>
        </a:p>
      </dgm:t>
    </dgm:pt>
    <dgm:pt modelId="{46406B66-4B6A-BE4A-868D-ABDEAFC1F7B8}" type="sibTrans" cxnId="{18F4F83B-7012-BB4A-8F7A-9A22274D40A6}">
      <dgm:prSet/>
      <dgm:spPr/>
      <dgm:t>
        <a:bodyPr/>
        <a:lstStyle/>
        <a:p>
          <a:endParaRPr lang="en-US"/>
        </a:p>
      </dgm:t>
    </dgm:pt>
    <dgm:pt modelId="{CB9DF399-1803-AA4B-9EA5-AC3484652664}">
      <dgm:prSet phldrT="[Text]"/>
      <dgm:spPr/>
      <dgm:t>
        <a:bodyPr/>
        <a:lstStyle/>
        <a:p>
          <a:pPr algn="r"/>
          <a:r>
            <a:rPr lang="en-US" dirty="0" smtClean="0"/>
            <a:t>Assembly / annotation pipeline</a:t>
          </a:r>
          <a:endParaRPr lang="en-US" dirty="0"/>
        </a:p>
      </dgm:t>
    </dgm:pt>
    <dgm:pt modelId="{6862C54E-B760-364B-A451-34F01D4BF495}" type="parTrans" cxnId="{37B0EA74-60DA-6745-A860-E29DF06584CF}">
      <dgm:prSet/>
      <dgm:spPr/>
      <dgm:t>
        <a:bodyPr/>
        <a:lstStyle/>
        <a:p>
          <a:endParaRPr lang="en-US"/>
        </a:p>
      </dgm:t>
    </dgm:pt>
    <dgm:pt modelId="{9B98F844-B5D2-154E-9E08-483A3DA3E7EB}" type="sibTrans" cxnId="{37B0EA74-60DA-6745-A860-E29DF06584CF}">
      <dgm:prSet/>
      <dgm:spPr/>
      <dgm:t>
        <a:bodyPr/>
        <a:lstStyle/>
        <a:p>
          <a:endParaRPr lang="en-US"/>
        </a:p>
      </dgm:t>
    </dgm:pt>
    <dgm:pt modelId="{A127F442-C6D6-3E48-AF03-B85512D338E3}">
      <dgm:prSet/>
      <dgm:spPr/>
      <dgm:t>
        <a:bodyPr/>
        <a:lstStyle/>
        <a:p>
          <a:pPr algn="l"/>
          <a:r>
            <a:rPr lang="en-US" dirty="0" smtClean="0"/>
            <a:t>Comparison tools for users</a:t>
          </a:r>
          <a:endParaRPr lang="en-US" dirty="0"/>
        </a:p>
      </dgm:t>
    </dgm:pt>
    <dgm:pt modelId="{6A6A4015-E6E4-D54F-B707-62306E59F4C8}" type="parTrans" cxnId="{E8303938-284A-264A-B91C-8A3773182A9B}">
      <dgm:prSet/>
      <dgm:spPr/>
      <dgm:t>
        <a:bodyPr/>
        <a:lstStyle/>
        <a:p>
          <a:endParaRPr lang="en-US"/>
        </a:p>
      </dgm:t>
    </dgm:pt>
    <dgm:pt modelId="{4D5FAD8D-FDB0-354F-A478-47AE830B4D80}" type="sibTrans" cxnId="{E8303938-284A-264A-B91C-8A3773182A9B}">
      <dgm:prSet/>
      <dgm:spPr/>
      <dgm:t>
        <a:bodyPr/>
        <a:lstStyle/>
        <a:p>
          <a:endParaRPr lang="en-US"/>
        </a:p>
      </dgm:t>
    </dgm:pt>
    <dgm:pt modelId="{0EDE54D6-F737-6749-A706-A8B917731C4D}">
      <dgm:prSet/>
      <dgm:spPr/>
      <dgm:t>
        <a:bodyPr/>
        <a:lstStyle/>
        <a:p>
          <a:r>
            <a:rPr lang="en-US" dirty="0" smtClean="0"/>
            <a:t>Panel of genomes</a:t>
          </a:r>
          <a:endParaRPr lang="en-US" dirty="0"/>
        </a:p>
      </dgm:t>
    </dgm:pt>
    <dgm:pt modelId="{D4C94174-93CA-AA41-B6AF-EB64CA6E155B}" type="parTrans" cxnId="{2E4B833D-1811-A54E-9293-B82B54A0A8C6}">
      <dgm:prSet/>
      <dgm:spPr/>
      <dgm:t>
        <a:bodyPr/>
        <a:lstStyle/>
        <a:p>
          <a:endParaRPr lang="en-US"/>
        </a:p>
      </dgm:t>
    </dgm:pt>
    <dgm:pt modelId="{0095E687-AF7B-9A49-B1E2-06B9577A7CEC}" type="sibTrans" cxnId="{2E4B833D-1811-A54E-9293-B82B54A0A8C6}">
      <dgm:prSet/>
      <dgm:spPr/>
      <dgm:t>
        <a:bodyPr/>
        <a:lstStyle/>
        <a:p>
          <a:endParaRPr lang="en-US"/>
        </a:p>
      </dgm:t>
    </dgm:pt>
    <dgm:pt modelId="{085F918C-6C22-CC40-ACD9-FE3023AF9DFD}" type="pres">
      <dgm:prSet presAssocID="{2B3D2D08-8A6A-3C4B-B3D2-586F0AE7382A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95A4F927-D5D5-DE40-99D0-0921334D598D}" type="pres">
      <dgm:prSet presAssocID="{2B3D2D08-8A6A-3C4B-B3D2-586F0AE7382A}" presName="arrowNode" presStyleLbl="node1" presStyleIdx="0" presStyleCnt="1" custLinFactNeighborX="9270"/>
      <dgm:spPr/>
      <dgm:t>
        <a:bodyPr/>
        <a:lstStyle/>
        <a:p>
          <a:endParaRPr lang="en-US"/>
        </a:p>
      </dgm:t>
    </dgm:pt>
    <dgm:pt modelId="{4839A647-75AF-B14E-A2E0-3201A3D26F7E}" type="pres">
      <dgm:prSet presAssocID="{FB32EEDC-7523-5F4C-8F8D-5D18E4969398}" presName="txNode1" presStyleLbl="revTx" presStyleIdx="0" presStyleCnt="7" custLinFactNeighborX="-43621" custLinFactNeighborY="430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E4E3E-D0F2-B84E-8219-C5547914C84B}" type="pres">
      <dgm:prSet presAssocID="{C5F6EDC2-8AAB-1A4A-BECC-D482C3E77D82}" presName="txNode2" presStyleLbl="revTx" presStyleIdx="1" presStyleCnt="7" custScaleX="130715" custLinFactNeighborX="-4210" custLinFactNeighborY="-669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535F2-F84E-8C43-8C26-C9F59D9F8CC7}" type="pres">
      <dgm:prSet presAssocID="{0AEBAC6F-CC55-F345-A0CA-2D510E888692}" presName="dotNode2" presStyleCnt="0"/>
      <dgm:spPr/>
    </dgm:pt>
    <dgm:pt modelId="{D1CCD170-BEF6-AB46-9EF9-F22DAA784E57}" type="pres">
      <dgm:prSet presAssocID="{0AEBAC6F-CC55-F345-A0CA-2D510E888692}" presName="dotRepeatNode" presStyleLbl="fgShp" presStyleIdx="0" presStyleCnt="5" custLinFactY="-98917" custLinFactNeighborX="-64848" custLinFactNeighborY="-100000"/>
      <dgm:spPr/>
      <dgm:t>
        <a:bodyPr/>
        <a:lstStyle/>
        <a:p>
          <a:endParaRPr lang="en-US"/>
        </a:p>
      </dgm:t>
    </dgm:pt>
    <dgm:pt modelId="{4549237C-0F22-D941-BD8B-C8856AC3F188}" type="pres">
      <dgm:prSet presAssocID="{A127F442-C6D6-3E48-AF03-B85512D338E3}" presName="txNode3" presStyleLbl="revTx" presStyleIdx="2" presStyleCnt="7" custScaleX="200746" custLinFactX="95216" custLinFactNeighborX="100000" custLinFactNeighborY="-47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75648-CF32-734F-9511-D6ED0F97480D}" type="pres">
      <dgm:prSet presAssocID="{4D5FAD8D-FDB0-354F-A478-47AE830B4D80}" presName="dotNode3" presStyleCnt="0"/>
      <dgm:spPr/>
    </dgm:pt>
    <dgm:pt modelId="{99A07D70-ADBE-9A40-BFD1-3BEA00207640}" type="pres">
      <dgm:prSet presAssocID="{4D5FAD8D-FDB0-354F-A478-47AE830B4D80}" presName="dotRepeatNode" presStyleLbl="fgShp" presStyleIdx="1" presStyleCnt="5" custLinFactY="-100000" custLinFactNeighborX="55901" custLinFactNeighborY="-113218"/>
      <dgm:spPr/>
      <dgm:t>
        <a:bodyPr/>
        <a:lstStyle/>
        <a:p>
          <a:endParaRPr lang="en-US"/>
        </a:p>
      </dgm:t>
    </dgm:pt>
    <dgm:pt modelId="{B0C50CEF-4558-1E47-B56D-6060BC6F4491}" type="pres">
      <dgm:prSet presAssocID="{F6DF5989-B3FF-3042-93E4-BA02D19AF2BF}" presName="txNode4" presStyleLbl="revTx" presStyleIdx="3" presStyleCnt="7" custScaleX="91253" custLinFactX="-22501" custLinFactNeighborX="-100000" custLinFactNeighborY="9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7AFDB-A212-684D-96DF-7BE530FFAF2C}" type="pres">
      <dgm:prSet presAssocID="{E2EFD737-0FAF-7C42-9037-73BE75B4C9ED}" presName="dotNode4" presStyleCnt="0"/>
      <dgm:spPr/>
    </dgm:pt>
    <dgm:pt modelId="{5F126FD4-C1D2-2F46-9117-5DA517D62BF9}" type="pres">
      <dgm:prSet presAssocID="{E2EFD737-0FAF-7C42-9037-73BE75B4C9ED}" presName="dotRepeatNode" presStyleLbl="fgShp" presStyleIdx="2" presStyleCnt="5" custLinFactX="87220" custLinFactY="-63809" custLinFactNeighborX="100000" custLinFactNeighborY="-100000"/>
      <dgm:spPr/>
      <dgm:t>
        <a:bodyPr/>
        <a:lstStyle/>
        <a:p>
          <a:endParaRPr lang="en-US"/>
        </a:p>
      </dgm:t>
    </dgm:pt>
    <dgm:pt modelId="{9A65B756-1120-344D-8B15-24E69DFFCA7C}" type="pres">
      <dgm:prSet presAssocID="{AFBF632D-6694-FF48-917E-D067BDB3D2E1}" presName="txNode5" presStyleLbl="revTx" presStyleIdx="4" presStyleCnt="7" custScaleX="139155" custScaleY="47345" custLinFactX="35906" custLinFactNeighborX="100000" custLinFactNeighborY="-46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37B3B-6146-B642-AF2A-2F4A8F5179A5}" type="pres">
      <dgm:prSet presAssocID="{46406B66-4B6A-BE4A-868D-ABDEAFC1F7B8}" presName="dotNode5" presStyleCnt="0"/>
      <dgm:spPr/>
    </dgm:pt>
    <dgm:pt modelId="{AD7A65A7-02F3-1843-A547-B1ED7CFF267B}" type="pres">
      <dgm:prSet presAssocID="{46406B66-4B6A-BE4A-868D-ABDEAFC1F7B8}" presName="dotRepeatNode" presStyleLbl="fgShp" presStyleIdx="3" presStyleCnt="5" custLinFactX="100000" custLinFactY="-5314" custLinFactNeighborX="169120" custLinFactNeighborY="-100000"/>
      <dgm:spPr/>
      <dgm:t>
        <a:bodyPr/>
        <a:lstStyle/>
        <a:p>
          <a:endParaRPr lang="en-US"/>
        </a:p>
      </dgm:t>
    </dgm:pt>
    <dgm:pt modelId="{D0FF192F-2C99-8643-BDB2-BAB12272F789}" type="pres">
      <dgm:prSet presAssocID="{CB9DF399-1803-AA4B-9EA5-AC3484652664}" presName="txNode6" presStyleLbl="revTx" presStyleIdx="5" presStyleCnt="7" custScaleX="172379" custLinFactNeighborX="23786" custLinFactNeighborY="-14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C176C-836D-2542-BAAF-A354F8CB1285}" type="pres">
      <dgm:prSet presAssocID="{9B98F844-B5D2-154E-9E08-483A3DA3E7EB}" presName="dotNode6" presStyleCnt="0"/>
      <dgm:spPr/>
    </dgm:pt>
    <dgm:pt modelId="{C1C4FE39-2C17-294B-8655-0321F0FA1243}" type="pres">
      <dgm:prSet presAssocID="{9B98F844-B5D2-154E-9E08-483A3DA3E7EB}" presName="dotRepeatNode" presStyleLbl="fgShp" presStyleIdx="4" presStyleCnt="5" custLinFactX="151035" custLinFactNeighborX="200000" custLinFactNeighborY="23403"/>
      <dgm:spPr/>
      <dgm:t>
        <a:bodyPr/>
        <a:lstStyle/>
        <a:p>
          <a:endParaRPr lang="en-US"/>
        </a:p>
      </dgm:t>
    </dgm:pt>
    <dgm:pt modelId="{488C5A50-49AE-4D40-8689-A87A7287E451}" type="pres">
      <dgm:prSet presAssocID="{0EDE54D6-F737-6749-A706-A8B917731C4D}" presName="txNode7" presStyleLbl="revTx" presStyleIdx="6" presStyleCnt="7" custScaleX="129053" custScaleY="43840" custLinFactNeighborX="8349" custLinFactNeighborY="-7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BB6A8C-9E86-B641-9594-37423F35DDE7}" type="presOf" srcId="{4D5FAD8D-FDB0-354F-A478-47AE830B4D80}" destId="{99A07D70-ADBE-9A40-BFD1-3BEA00207640}" srcOrd="0" destOrd="0" presId="urn:microsoft.com/office/officeart/2009/3/layout/DescendingProcess"/>
    <dgm:cxn modelId="{18F4F83B-7012-BB4A-8F7A-9A22274D40A6}" srcId="{2B3D2D08-8A6A-3C4B-B3D2-586F0AE7382A}" destId="{AFBF632D-6694-FF48-917E-D067BDB3D2E1}" srcOrd="4" destOrd="0" parTransId="{1591A0CE-C293-F348-940A-66BF8F7A50C1}" sibTransId="{46406B66-4B6A-BE4A-868D-ABDEAFC1F7B8}"/>
    <dgm:cxn modelId="{05CF2138-32F9-0C4D-B891-E53D0CC2AE7E}" type="presOf" srcId="{9B98F844-B5D2-154E-9E08-483A3DA3E7EB}" destId="{C1C4FE39-2C17-294B-8655-0321F0FA1243}" srcOrd="0" destOrd="0" presId="urn:microsoft.com/office/officeart/2009/3/layout/DescendingProcess"/>
    <dgm:cxn modelId="{B4BF5DB4-BF97-FF4A-BE6D-FB6CDA376B61}" type="presOf" srcId="{A127F442-C6D6-3E48-AF03-B85512D338E3}" destId="{4549237C-0F22-D941-BD8B-C8856AC3F188}" srcOrd="0" destOrd="0" presId="urn:microsoft.com/office/officeart/2009/3/layout/DescendingProcess"/>
    <dgm:cxn modelId="{28D509B6-739A-C741-B103-3FE8B9F5EC6C}" type="presOf" srcId="{C5F6EDC2-8AAB-1A4A-BECC-D482C3E77D82}" destId="{449E4E3E-D0F2-B84E-8219-C5547914C84B}" srcOrd="0" destOrd="0" presId="urn:microsoft.com/office/officeart/2009/3/layout/DescendingProcess"/>
    <dgm:cxn modelId="{438F1613-14AA-6C4C-A71B-9B65D60A863E}" srcId="{2B3D2D08-8A6A-3C4B-B3D2-586F0AE7382A}" destId="{F6DF5989-B3FF-3042-93E4-BA02D19AF2BF}" srcOrd="3" destOrd="0" parTransId="{62D41597-66B4-C04A-96AE-9914CA295B44}" sibTransId="{E2EFD737-0FAF-7C42-9037-73BE75B4C9ED}"/>
    <dgm:cxn modelId="{FA568177-B02F-7A47-B68D-0117508C2B20}" srcId="{2B3D2D08-8A6A-3C4B-B3D2-586F0AE7382A}" destId="{FB32EEDC-7523-5F4C-8F8D-5D18E4969398}" srcOrd="0" destOrd="0" parTransId="{70212D0F-785E-C543-A1B6-66DF70EBD4C1}" sibTransId="{52DC5E82-B9F6-EA4A-8BF5-4D45D65193D3}"/>
    <dgm:cxn modelId="{7E199C26-B3F1-8C4D-A8AF-C8D6ABC7F2EF}" type="presOf" srcId="{0AEBAC6F-CC55-F345-A0CA-2D510E888692}" destId="{D1CCD170-BEF6-AB46-9EF9-F22DAA784E57}" srcOrd="0" destOrd="0" presId="urn:microsoft.com/office/officeart/2009/3/layout/DescendingProcess"/>
    <dgm:cxn modelId="{93C4B357-C612-DC4E-8436-2C5C08219272}" type="presOf" srcId="{2B3D2D08-8A6A-3C4B-B3D2-586F0AE7382A}" destId="{085F918C-6C22-CC40-ACD9-FE3023AF9DFD}" srcOrd="0" destOrd="0" presId="urn:microsoft.com/office/officeart/2009/3/layout/DescendingProcess"/>
    <dgm:cxn modelId="{A7829645-5BEA-3540-954F-3661F804F82C}" type="presOf" srcId="{AFBF632D-6694-FF48-917E-D067BDB3D2E1}" destId="{9A65B756-1120-344D-8B15-24E69DFFCA7C}" srcOrd="0" destOrd="0" presId="urn:microsoft.com/office/officeart/2009/3/layout/DescendingProcess"/>
    <dgm:cxn modelId="{36C56F6E-56AE-6648-9C4A-80D346ECD112}" srcId="{2B3D2D08-8A6A-3C4B-B3D2-586F0AE7382A}" destId="{C5F6EDC2-8AAB-1A4A-BECC-D482C3E77D82}" srcOrd="1" destOrd="0" parTransId="{2EFB58F2-EDDE-604D-9350-AC4C783967E6}" sibTransId="{0AEBAC6F-CC55-F345-A0CA-2D510E888692}"/>
    <dgm:cxn modelId="{B64740D3-BEA8-8E42-A836-AEC824874ED9}" type="presOf" srcId="{46406B66-4B6A-BE4A-868D-ABDEAFC1F7B8}" destId="{AD7A65A7-02F3-1843-A547-B1ED7CFF267B}" srcOrd="0" destOrd="0" presId="urn:microsoft.com/office/officeart/2009/3/layout/DescendingProcess"/>
    <dgm:cxn modelId="{E6F684A1-2046-F949-90E0-710423DF07AB}" type="presOf" srcId="{F6DF5989-B3FF-3042-93E4-BA02D19AF2BF}" destId="{B0C50CEF-4558-1E47-B56D-6060BC6F4491}" srcOrd="0" destOrd="0" presId="urn:microsoft.com/office/officeart/2009/3/layout/DescendingProcess"/>
    <dgm:cxn modelId="{30DC020B-70F3-B649-B89B-DDE4F6AAB3A5}" type="presOf" srcId="{0EDE54D6-F737-6749-A706-A8B917731C4D}" destId="{488C5A50-49AE-4D40-8689-A87A7287E451}" srcOrd="0" destOrd="0" presId="urn:microsoft.com/office/officeart/2009/3/layout/DescendingProcess"/>
    <dgm:cxn modelId="{2E4B833D-1811-A54E-9293-B82B54A0A8C6}" srcId="{2B3D2D08-8A6A-3C4B-B3D2-586F0AE7382A}" destId="{0EDE54D6-F737-6749-A706-A8B917731C4D}" srcOrd="6" destOrd="0" parTransId="{D4C94174-93CA-AA41-B6AF-EB64CA6E155B}" sibTransId="{0095E687-AF7B-9A49-B1E2-06B9577A7CEC}"/>
    <dgm:cxn modelId="{F7BF94A5-A99B-6A4C-BF9D-F4D223E2A9A1}" type="presOf" srcId="{CB9DF399-1803-AA4B-9EA5-AC3484652664}" destId="{D0FF192F-2C99-8643-BDB2-BAB12272F789}" srcOrd="0" destOrd="0" presId="urn:microsoft.com/office/officeart/2009/3/layout/DescendingProcess"/>
    <dgm:cxn modelId="{BD479030-35A5-2B4F-8A51-484BCD9204A8}" type="presOf" srcId="{E2EFD737-0FAF-7C42-9037-73BE75B4C9ED}" destId="{5F126FD4-C1D2-2F46-9117-5DA517D62BF9}" srcOrd="0" destOrd="0" presId="urn:microsoft.com/office/officeart/2009/3/layout/DescendingProcess"/>
    <dgm:cxn modelId="{979F779F-82D6-F541-BCC7-54A960531B4B}" type="presOf" srcId="{FB32EEDC-7523-5F4C-8F8D-5D18E4969398}" destId="{4839A647-75AF-B14E-A2E0-3201A3D26F7E}" srcOrd="0" destOrd="0" presId="urn:microsoft.com/office/officeart/2009/3/layout/DescendingProcess"/>
    <dgm:cxn modelId="{37B0EA74-60DA-6745-A860-E29DF06584CF}" srcId="{2B3D2D08-8A6A-3C4B-B3D2-586F0AE7382A}" destId="{CB9DF399-1803-AA4B-9EA5-AC3484652664}" srcOrd="5" destOrd="0" parTransId="{6862C54E-B760-364B-A451-34F01D4BF495}" sibTransId="{9B98F844-B5D2-154E-9E08-483A3DA3E7EB}"/>
    <dgm:cxn modelId="{E8303938-284A-264A-B91C-8A3773182A9B}" srcId="{2B3D2D08-8A6A-3C4B-B3D2-586F0AE7382A}" destId="{A127F442-C6D6-3E48-AF03-B85512D338E3}" srcOrd="2" destOrd="0" parTransId="{6A6A4015-E6E4-D54F-B707-62306E59F4C8}" sibTransId="{4D5FAD8D-FDB0-354F-A478-47AE830B4D80}"/>
    <dgm:cxn modelId="{85C40D5B-5E68-DA47-AF94-7E187989899D}" type="presParOf" srcId="{085F918C-6C22-CC40-ACD9-FE3023AF9DFD}" destId="{95A4F927-D5D5-DE40-99D0-0921334D598D}" srcOrd="0" destOrd="0" presId="urn:microsoft.com/office/officeart/2009/3/layout/DescendingProcess"/>
    <dgm:cxn modelId="{AB188343-DB8E-694C-AA46-CA198524F2FC}" type="presParOf" srcId="{085F918C-6C22-CC40-ACD9-FE3023AF9DFD}" destId="{4839A647-75AF-B14E-A2E0-3201A3D26F7E}" srcOrd="1" destOrd="0" presId="urn:microsoft.com/office/officeart/2009/3/layout/DescendingProcess"/>
    <dgm:cxn modelId="{0C89C8DC-1904-724E-826E-036202387642}" type="presParOf" srcId="{085F918C-6C22-CC40-ACD9-FE3023AF9DFD}" destId="{449E4E3E-D0F2-B84E-8219-C5547914C84B}" srcOrd="2" destOrd="0" presId="urn:microsoft.com/office/officeart/2009/3/layout/DescendingProcess"/>
    <dgm:cxn modelId="{B1751CD9-B5DB-2A43-BDAF-032EAA5B42D7}" type="presParOf" srcId="{085F918C-6C22-CC40-ACD9-FE3023AF9DFD}" destId="{902535F2-F84E-8C43-8C26-C9F59D9F8CC7}" srcOrd="3" destOrd="0" presId="urn:microsoft.com/office/officeart/2009/3/layout/DescendingProcess"/>
    <dgm:cxn modelId="{7C45A9B9-596A-0E43-A463-FDB49C6D934B}" type="presParOf" srcId="{902535F2-F84E-8C43-8C26-C9F59D9F8CC7}" destId="{D1CCD170-BEF6-AB46-9EF9-F22DAA784E57}" srcOrd="0" destOrd="0" presId="urn:microsoft.com/office/officeart/2009/3/layout/DescendingProcess"/>
    <dgm:cxn modelId="{4AF6322C-5FEF-2247-9403-27498D0CEC0D}" type="presParOf" srcId="{085F918C-6C22-CC40-ACD9-FE3023AF9DFD}" destId="{4549237C-0F22-D941-BD8B-C8856AC3F188}" srcOrd="4" destOrd="0" presId="urn:microsoft.com/office/officeart/2009/3/layout/DescendingProcess"/>
    <dgm:cxn modelId="{7FAE89FF-B276-1D4C-BCD8-54FD52D7661B}" type="presParOf" srcId="{085F918C-6C22-CC40-ACD9-FE3023AF9DFD}" destId="{1BA75648-CF32-734F-9511-D6ED0F97480D}" srcOrd="5" destOrd="0" presId="urn:microsoft.com/office/officeart/2009/3/layout/DescendingProcess"/>
    <dgm:cxn modelId="{7D1C3DBC-FEC7-2B4C-A9EA-BDAFB44DBCA9}" type="presParOf" srcId="{1BA75648-CF32-734F-9511-D6ED0F97480D}" destId="{99A07D70-ADBE-9A40-BFD1-3BEA00207640}" srcOrd="0" destOrd="0" presId="urn:microsoft.com/office/officeart/2009/3/layout/DescendingProcess"/>
    <dgm:cxn modelId="{856087C7-D85A-2C4D-BAB9-5734D27DB016}" type="presParOf" srcId="{085F918C-6C22-CC40-ACD9-FE3023AF9DFD}" destId="{B0C50CEF-4558-1E47-B56D-6060BC6F4491}" srcOrd="6" destOrd="0" presId="urn:microsoft.com/office/officeart/2009/3/layout/DescendingProcess"/>
    <dgm:cxn modelId="{DD1265C2-5FEE-0E45-8814-50E05E10CB29}" type="presParOf" srcId="{085F918C-6C22-CC40-ACD9-FE3023AF9DFD}" destId="{0C77AFDB-A212-684D-96DF-7BE530FFAF2C}" srcOrd="7" destOrd="0" presId="urn:microsoft.com/office/officeart/2009/3/layout/DescendingProcess"/>
    <dgm:cxn modelId="{EA2CD7E1-662A-4F4D-8FCB-596209104F65}" type="presParOf" srcId="{0C77AFDB-A212-684D-96DF-7BE530FFAF2C}" destId="{5F126FD4-C1D2-2F46-9117-5DA517D62BF9}" srcOrd="0" destOrd="0" presId="urn:microsoft.com/office/officeart/2009/3/layout/DescendingProcess"/>
    <dgm:cxn modelId="{2DB1D192-8FF9-6745-949A-C197519B6050}" type="presParOf" srcId="{085F918C-6C22-CC40-ACD9-FE3023AF9DFD}" destId="{9A65B756-1120-344D-8B15-24E69DFFCA7C}" srcOrd="8" destOrd="0" presId="urn:microsoft.com/office/officeart/2009/3/layout/DescendingProcess"/>
    <dgm:cxn modelId="{68BBE9BE-5208-224B-9E8F-362194198D92}" type="presParOf" srcId="{085F918C-6C22-CC40-ACD9-FE3023AF9DFD}" destId="{49337B3B-6146-B642-AF2A-2F4A8F5179A5}" srcOrd="9" destOrd="0" presId="urn:microsoft.com/office/officeart/2009/3/layout/DescendingProcess"/>
    <dgm:cxn modelId="{806CE3C6-88C8-2641-BD36-57F243F8C588}" type="presParOf" srcId="{49337B3B-6146-B642-AF2A-2F4A8F5179A5}" destId="{AD7A65A7-02F3-1843-A547-B1ED7CFF267B}" srcOrd="0" destOrd="0" presId="urn:microsoft.com/office/officeart/2009/3/layout/DescendingProcess"/>
    <dgm:cxn modelId="{EB18B68C-79A1-4F45-B73E-D4A6830BF499}" type="presParOf" srcId="{085F918C-6C22-CC40-ACD9-FE3023AF9DFD}" destId="{D0FF192F-2C99-8643-BDB2-BAB12272F789}" srcOrd="10" destOrd="0" presId="urn:microsoft.com/office/officeart/2009/3/layout/DescendingProcess"/>
    <dgm:cxn modelId="{5FA8D81A-BAAC-4A4F-A8B5-9DB96D8AE8E7}" type="presParOf" srcId="{085F918C-6C22-CC40-ACD9-FE3023AF9DFD}" destId="{082C176C-836D-2542-BAAF-A354F8CB1285}" srcOrd="11" destOrd="0" presId="urn:microsoft.com/office/officeart/2009/3/layout/DescendingProcess"/>
    <dgm:cxn modelId="{37B9285F-ABB4-2449-8495-2F7F80B39739}" type="presParOf" srcId="{082C176C-836D-2542-BAAF-A354F8CB1285}" destId="{C1C4FE39-2C17-294B-8655-0321F0FA1243}" srcOrd="0" destOrd="0" presId="urn:microsoft.com/office/officeart/2009/3/layout/DescendingProcess"/>
    <dgm:cxn modelId="{3C678195-C155-8B4A-8DF2-5195F7BA65C4}" type="presParOf" srcId="{085F918C-6C22-CC40-ACD9-FE3023AF9DFD}" destId="{488C5A50-49AE-4D40-8689-A87A7287E451}" srcOrd="1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3D2D08-8A6A-3C4B-B3D2-586F0AE7382A}" type="doc">
      <dgm:prSet loTypeId="urn:microsoft.com/office/officeart/2009/3/layout/Descending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32EEDC-7523-5F4C-8F8D-5D18E4969398}">
      <dgm:prSet phldrT="[Text]"/>
      <dgm:spPr/>
      <dgm:t>
        <a:bodyPr/>
        <a:lstStyle/>
        <a:p>
          <a:r>
            <a:rPr lang="en-US" dirty="0" smtClean="0"/>
            <a:t>Freeze 1996 genome</a:t>
          </a:r>
          <a:endParaRPr lang="en-US" dirty="0"/>
        </a:p>
      </dgm:t>
    </dgm:pt>
    <dgm:pt modelId="{70212D0F-785E-C543-A1B6-66DF70EBD4C1}" type="parTrans" cxnId="{FA568177-B02F-7A47-B68D-0117508C2B20}">
      <dgm:prSet/>
      <dgm:spPr/>
      <dgm:t>
        <a:bodyPr/>
        <a:lstStyle/>
        <a:p>
          <a:endParaRPr lang="en-US"/>
        </a:p>
      </dgm:t>
    </dgm:pt>
    <dgm:pt modelId="{52DC5E82-B9F6-EA4A-8BF5-4D45D65193D3}" type="sibTrans" cxnId="{FA568177-B02F-7A47-B68D-0117508C2B20}">
      <dgm:prSet/>
      <dgm:spPr/>
      <dgm:t>
        <a:bodyPr/>
        <a:lstStyle/>
        <a:p>
          <a:endParaRPr lang="en-US"/>
        </a:p>
      </dgm:t>
    </dgm:pt>
    <dgm:pt modelId="{C5F6EDC2-8AAB-1A4A-BECC-D482C3E77D82}">
      <dgm:prSet phldrT="[Text]"/>
      <dgm:spPr/>
      <dgm:t>
        <a:bodyPr/>
        <a:lstStyle/>
        <a:p>
          <a:r>
            <a:rPr lang="en-US" dirty="0" smtClean="0"/>
            <a:t>Represent sequence variation</a:t>
          </a:r>
          <a:endParaRPr lang="en-US" dirty="0"/>
        </a:p>
      </dgm:t>
    </dgm:pt>
    <dgm:pt modelId="{2EFB58F2-EDDE-604D-9350-AC4C783967E6}" type="parTrans" cxnId="{36C56F6E-56AE-6648-9C4A-80D346ECD112}">
      <dgm:prSet/>
      <dgm:spPr/>
      <dgm:t>
        <a:bodyPr/>
        <a:lstStyle/>
        <a:p>
          <a:endParaRPr lang="en-US"/>
        </a:p>
      </dgm:t>
    </dgm:pt>
    <dgm:pt modelId="{0AEBAC6F-CC55-F345-A0CA-2D510E888692}" type="sibTrans" cxnId="{36C56F6E-56AE-6648-9C4A-80D346ECD112}">
      <dgm:prSet/>
      <dgm:spPr/>
      <dgm:t>
        <a:bodyPr/>
        <a:lstStyle/>
        <a:p>
          <a:endParaRPr lang="en-US"/>
        </a:p>
      </dgm:t>
    </dgm:pt>
    <dgm:pt modelId="{F6DF5989-B3FF-3042-93E4-BA02D19AF2BF}">
      <dgm:prSet phldrT="[Text]"/>
      <dgm:spPr/>
      <dgm:t>
        <a:bodyPr/>
        <a:lstStyle/>
        <a:p>
          <a:pPr algn="r"/>
          <a:r>
            <a:rPr lang="en-US" dirty="0" smtClean="0"/>
            <a:t>Phenotypes, allelic differences</a:t>
          </a:r>
          <a:endParaRPr lang="en-US" dirty="0"/>
        </a:p>
      </dgm:t>
    </dgm:pt>
    <dgm:pt modelId="{62D41597-66B4-C04A-96AE-9914CA295B44}" type="parTrans" cxnId="{438F1613-14AA-6C4C-A71B-9B65D60A863E}">
      <dgm:prSet/>
      <dgm:spPr/>
      <dgm:t>
        <a:bodyPr/>
        <a:lstStyle/>
        <a:p>
          <a:endParaRPr lang="en-US"/>
        </a:p>
      </dgm:t>
    </dgm:pt>
    <dgm:pt modelId="{E2EFD737-0FAF-7C42-9037-73BE75B4C9ED}" type="sibTrans" cxnId="{438F1613-14AA-6C4C-A71B-9B65D60A863E}">
      <dgm:prSet/>
      <dgm:spPr/>
      <dgm:t>
        <a:bodyPr/>
        <a:lstStyle/>
        <a:p>
          <a:endParaRPr lang="en-US"/>
        </a:p>
      </dgm:t>
    </dgm:pt>
    <dgm:pt modelId="{AFBF632D-6694-FF48-917E-D067BDB3D2E1}">
      <dgm:prSet phldrT="[Text]"/>
      <dgm:spPr/>
      <dgm:t>
        <a:bodyPr/>
        <a:lstStyle/>
        <a:p>
          <a:r>
            <a:rPr lang="en-US" dirty="0" smtClean="0"/>
            <a:t>Obtain select genome sequences</a:t>
          </a:r>
          <a:endParaRPr lang="en-US" dirty="0"/>
        </a:p>
      </dgm:t>
    </dgm:pt>
    <dgm:pt modelId="{1591A0CE-C293-F348-940A-66BF8F7A50C1}" type="parTrans" cxnId="{18F4F83B-7012-BB4A-8F7A-9A22274D40A6}">
      <dgm:prSet/>
      <dgm:spPr/>
      <dgm:t>
        <a:bodyPr/>
        <a:lstStyle/>
        <a:p>
          <a:endParaRPr lang="en-US"/>
        </a:p>
      </dgm:t>
    </dgm:pt>
    <dgm:pt modelId="{46406B66-4B6A-BE4A-868D-ABDEAFC1F7B8}" type="sibTrans" cxnId="{18F4F83B-7012-BB4A-8F7A-9A22274D40A6}">
      <dgm:prSet/>
      <dgm:spPr/>
      <dgm:t>
        <a:bodyPr/>
        <a:lstStyle/>
        <a:p>
          <a:endParaRPr lang="en-US"/>
        </a:p>
      </dgm:t>
    </dgm:pt>
    <dgm:pt modelId="{CB9DF399-1803-AA4B-9EA5-AC3484652664}">
      <dgm:prSet phldrT="[Text]"/>
      <dgm:spPr/>
      <dgm:t>
        <a:bodyPr/>
        <a:lstStyle/>
        <a:p>
          <a:r>
            <a:rPr lang="en-US" dirty="0" smtClean="0"/>
            <a:t>Assembly and annotation pipeline</a:t>
          </a:r>
          <a:endParaRPr lang="en-US" dirty="0"/>
        </a:p>
      </dgm:t>
    </dgm:pt>
    <dgm:pt modelId="{6862C54E-B760-364B-A451-34F01D4BF495}" type="parTrans" cxnId="{37B0EA74-60DA-6745-A860-E29DF06584CF}">
      <dgm:prSet/>
      <dgm:spPr/>
      <dgm:t>
        <a:bodyPr/>
        <a:lstStyle/>
        <a:p>
          <a:endParaRPr lang="en-US"/>
        </a:p>
      </dgm:t>
    </dgm:pt>
    <dgm:pt modelId="{9B98F844-B5D2-154E-9E08-483A3DA3E7EB}" type="sibTrans" cxnId="{37B0EA74-60DA-6745-A860-E29DF06584CF}">
      <dgm:prSet/>
      <dgm:spPr/>
      <dgm:t>
        <a:bodyPr/>
        <a:lstStyle/>
        <a:p>
          <a:endParaRPr lang="en-US"/>
        </a:p>
      </dgm:t>
    </dgm:pt>
    <dgm:pt modelId="{A127F442-C6D6-3E48-AF03-B85512D338E3}">
      <dgm:prSet/>
      <dgm:spPr/>
      <dgm:t>
        <a:bodyPr/>
        <a:lstStyle/>
        <a:p>
          <a:pPr algn="l"/>
          <a:r>
            <a:rPr lang="en-US" dirty="0" smtClean="0"/>
            <a:t>Comparison tools for users</a:t>
          </a:r>
          <a:endParaRPr lang="en-US" dirty="0"/>
        </a:p>
      </dgm:t>
    </dgm:pt>
    <dgm:pt modelId="{6A6A4015-E6E4-D54F-B707-62306E59F4C8}" type="parTrans" cxnId="{E8303938-284A-264A-B91C-8A3773182A9B}">
      <dgm:prSet/>
      <dgm:spPr/>
      <dgm:t>
        <a:bodyPr/>
        <a:lstStyle/>
        <a:p>
          <a:endParaRPr lang="en-US"/>
        </a:p>
      </dgm:t>
    </dgm:pt>
    <dgm:pt modelId="{4D5FAD8D-FDB0-354F-A478-47AE830B4D80}" type="sibTrans" cxnId="{E8303938-284A-264A-B91C-8A3773182A9B}">
      <dgm:prSet/>
      <dgm:spPr/>
      <dgm:t>
        <a:bodyPr/>
        <a:lstStyle/>
        <a:p>
          <a:endParaRPr lang="en-US"/>
        </a:p>
      </dgm:t>
    </dgm:pt>
    <dgm:pt modelId="{0EDE54D6-F737-6749-A706-A8B917731C4D}">
      <dgm:prSet/>
      <dgm:spPr/>
      <dgm:t>
        <a:bodyPr/>
        <a:lstStyle/>
        <a:p>
          <a:r>
            <a:rPr lang="en-US" dirty="0" smtClean="0"/>
            <a:t>Panel of genomes</a:t>
          </a:r>
          <a:endParaRPr lang="en-US" dirty="0"/>
        </a:p>
      </dgm:t>
    </dgm:pt>
    <dgm:pt modelId="{D4C94174-93CA-AA41-B6AF-EB64CA6E155B}" type="parTrans" cxnId="{2E4B833D-1811-A54E-9293-B82B54A0A8C6}">
      <dgm:prSet/>
      <dgm:spPr/>
      <dgm:t>
        <a:bodyPr/>
        <a:lstStyle/>
        <a:p>
          <a:endParaRPr lang="en-US"/>
        </a:p>
      </dgm:t>
    </dgm:pt>
    <dgm:pt modelId="{0095E687-AF7B-9A49-B1E2-06B9577A7CEC}" type="sibTrans" cxnId="{2E4B833D-1811-A54E-9293-B82B54A0A8C6}">
      <dgm:prSet/>
      <dgm:spPr/>
      <dgm:t>
        <a:bodyPr/>
        <a:lstStyle/>
        <a:p>
          <a:endParaRPr lang="en-US"/>
        </a:p>
      </dgm:t>
    </dgm:pt>
    <dgm:pt modelId="{085F918C-6C22-CC40-ACD9-FE3023AF9DFD}" type="pres">
      <dgm:prSet presAssocID="{2B3D2D08-8A6A-3C4B-B3D2-586F0AE7382A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95A4F927-D5D5-DE40-99D0-0921334D598D}" type="pres">
      <dgm:prSet presAssocID="{2B3D2D08-8A6A-3C4B-B3D2-586F0AE7382A}" presName="arrowNode" presStyleLbl="node1" presStyleIdx="0" presStyleCnt="1" custLinFactNeighborX="9270"/>
      <dgm:spPr/>
      <dgm:t>
        <a:bodyPr/>
        <a:lstStyle/>
        <a:p>
          <a:endParaRPr lang="en-US"/>
        </a:p>
      </dgm:t>
    </dgm:pt>
    <dgm:pt modelId="{4839A647-75AF-B14E-A2E0-3201A3D26F7E}" type="pres">
      <dgm:prSet presAssocID="{FB32EEDC-7523-5F4C-8F8D-5D18E4969398}" presName="txNode1" presStyleLbl="revTx" presStyleIdx="0" presStyleCnt="7" custLinFactNeighborX="-43621" custLinFactNeighborY="430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E4E3E-D0F2-B84E-8219-C5547914C84B}" type="pres">
      <dgm:prSet presAssocID="{C5F6EDC2-8AAB-1A4A-BECC-D482C3E77D82}" presName="txNode2" presStyleLbl="revTx" presStyleIdx="1" presStyleCnt="7" custScaleX="130715" custLinFactNeighborX="-4210" custLinFactNeighborY="-669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535F2-F84E-8C43-8C26-C9F59D9F8CC7}" type="pres">
      <dgm:prSet presAssocID="{0AEBAC6F-CC55-F345-A0CA-2D510E888692}" presName="dotNode2" presStyleCnt="0"/>
      <dgm:spPr/>
    </dgm:pt>
    <dgm:pt modelId="{D1CCD170-BEF6-AB46-9EF9-F22DAA784E57}" type="pres">
      <dgm:prSet presAssocID="{0AEBAC6F-CC55-F345-A0CA-2D510E888692}" presName="dotRepeatNode" presStyleLbl="fgShp" presStyleIdx="0" presStyleCnt="5" custLinFactY="-98917" custLinFactNeighborX="-64848" custLinFactNeighborY="-100000"/>
      <dgm:spPr/>
      <dgm:t>
        <a:bodyPr/>
        <a:lstStyle/>
        <a:p>
          <a:endParaRPr lang="en-US"/>
        </a:p>
      </dgm:t>
    </dgm:pt>
    <dgm:pt modelId="{4549237C-0F22-D941-BD8B-C8856AC3F188}" type="pres">
      <dgm:prSet presAssocID="{A127F442-C6D6-3E48-AF03-B85512D338E3}" presName="txNode3" presStyleLbl="revTx" presStyleIdx="2" presStyleCnt="7" custScaleX="200746" custLinFactX="95216" custLinFactNeighborX="100000" custLinFactNeighborY="-47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75648-CF32-734F-9511-D6ED0F97480D}" type="pres">
      <dgm:prSet presAssocID="{4D5FAD8D-FDB0-354F-A478-47AE830B4D80}" presName="dotNode3" presStyleCnt="0"/>
      <dgm:spPr/>
    </dgm:pt>
    <dgm:pt modelId="{99A07D70-ADBE-9A40-BFD1-3BEA00207640}" type="pres">
      <dgm:prSet presAssocID="{4D5FAD8D-FDB0-354F-A478-47AE830B4D80}" presName="dotRepeatNode" presStyleLbl="fgShp" presStyleIdx="1" presStyleCnt="5" custLinFactY="-100000" custLinFactNeighborX="55901" custLinFactNeighborY="-113218"/>
      <dgm:spPr/>
      <dgm:t>
        <a:bodyPr/>
        <a:lstStyle/>
        <a:p>
          <a:endParaRPr lang="en-US"/>
        </a:p>
      </dgm:t>
    </dgm:pt>
    <dgm:pt modelId="{B0C50CEF-4558-1E47-B56D-6060BC6F4491}" type="pres">
      <dgm:prSet presAssocID="{F6DF5989-B3FF-3042-93E4-BA02D19AF2BF}" presName="txNode4" presStyleLbl="revTx" presStyleIdx="3" presStyleCnt="7" custScaleX="91253" custLinFactX="-23005" custLinFactNeighborX="-100000" custLinFactNeighborY="-1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7AFDB-A212-684D-96DF-7BE530FFAF2C}" type="pres">
      <dgm:prSet presAssocID="{E2EFD737-0FAF-7C42-9037-73BE75B4C9ED}" presName="dotNode4" presStyleCnt="0"/>
      <dgm:spPr/>
    </dgm:pt>
    <dgm:pt modelId="{5F126FD4-C1D2-2F46-9117-5DA517D62BF9}" type="pres">
      <dgm:prSet presAssocID="{E2EFD737-0FAF-7C42-9037-73BE75B4C9ED}" presName="dotRepeatNode" presStyleLbl="fgShp" presStyleIdx="2" presStyleCnt="5" custLinFactX="87220" custLinFactY="-63809" custLinFactNeighborX="100000" custLinFactNeighborY="-100000"/>
      <dgm:spPr/>
      <dgm:t>
        <a:bodyPr/>
        <a:lstStyle/>
        <a:p>
          <a:endParaRPr lang="en-US"/>
        </a:p>
      </dgm:t>
    </dgm:pt>
    <dgm:pt modelId="{9A65B756-1120-344D-8B15-24E69DFFCA7C}" type="pres">
      <dgm:prSet presAssocID="{AFBF632D-6694-FF48-917E-D067BDB3D2E1}" presName="txNode5" presStyleLbl="revTx" presStyleIdx="4" presStyleCnt="7" custScaleX="139155" custScaleY="47345" custLinFactX="39474" custLinFactNeighborX="100000" custLinFactNeighborY="-46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37B3B-6146-B642-AF2A-2F4A8F5179A5}" type="pres">
      <dgm:prSet presAssocID="{46406B66-4B6A-BE4A-868D-ABDEAFC1F7B8}" presName="dotNode5" presStyleCnt="0"/>
      <dgm:spPr/>
    </dgm:pt>
    <dgm:pt modelId="{AD7A65A7-02F3-1843-A547-B1ED7CFF267B}" type="pres">
      <dgm:prSet presAssocID="{46406B66-4B6A-BE4A-868D-ABDEAFC1F7B8}" presName="dotRepeatNode" presStyleLbl="fgShp" presStyleIdx="3" presStyleCnt="5" custLinFactX="100000" custLinFactY="-5314" custLinFactNeighborX="169120" custLinFactNeighborY="-100000"/>
      <dgm:spPr/>
      <dgm:t>
        <a:bodyPr/>
        <a:lstStyle/>
        <a:p>
          <a:endParaRPr lang="en-US"/>
        </a:p>
      </dgm:t>
    </dgm:pt>
    <dgm:pt modelId="{D0FF192F-2C99-8643-BDB2-BAB12272F789}" type="pres">
      <dgm:prSet presAssocID="{CB9DF399-1803-AA4B-9EA5-AC3484652664}" presName="txNode6" presStyleLbl="revTx" presStyleIdx="5" presStyleCnt="7" custScaleX="172379" custLinFactNeighborX="57008" custLinFactNeighborY="-35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C176C-836D-2542-BAAF-A354F8CB1285}" type="pres">
      <dgm:prSet presAssocID="{9B98F844-B5D2-154E-9E08-483A3DA3E7EB}" presName="dotNode6" presStyleCnt="0"/>
      <dgm:spPr/>
    </dgm:pt>
    <dgm:pt modelId="{C1C4FE39-2C17-294B-8655-0321F0FA1243}" type="pres">
      <dgm:prSet presAssocID="{9B98F844-B5D2-154E-9E08-483A3DA3E7EB}" presName="dotRepeatNode" presStyleLbl="fgShp" presStyleIdx="4" presStyleCnt="5" custLinFactX="151035" custLinFactNeighborX="200000" custLinFactNeighborY="23403"/>
      <dgm:spPr/>
      <dgm:t>
        <a:bodyPr/>
        <a:lstStyle/>
        <a:p>
          <a:endParaRPr lang="en-US"/>
        </a:p>
      </dgm:t>
    </dgm:pt>
    <dgm:pt modelId="{488C5A50-49AE-4D40-8689-A87A7287E451}" type="pres">
      <dgm:prSet presAssocID="{0EDE54D6-F737-6749-A706-A8B917731C4D}" presName="txNode7" presStyleLbl="revTx" presStyleIdx="6" presStyleCnt="7" custScaleX="129053" custScaleY="43840" custLinFactNeighborX="8349" custLinFactNeighborY="-7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937DF6-749B-D34D-904D-81544CBC2994}" type="presOf" srcId="{46406B66-4B6A-BE4A-868D-ABDEAFC1F7B8}" destId="{AD7A65A7-02F3-1843-A547-B1ED7CFF267B}" srcOrd="0" destOrd="0" presId="urn:microsoft.com/office/officeart/2009/3/layout/DescendingProcess"/>
    <dgm:cxn modelId="{18F4F83B-7012-BB4A-8F7A-9A22274D40A6}" srcId="{2B3D2D08-8A6A-3C4B-B3D2-586F0AE7382A}" destId="{AFBF632D-6694-FF48-917E-D067BDB3D2E1}" srcOrd="4" destOrd="0" parTransId="{1591A0CE-C293-F348-940A-66BF8F7A50C1}" sibTransId="{46406B66-4B6A-BE4A-868D-ABDEAFC1F7B8}"/>
    <dgm:cxn modelId="{D273D63C-468B-D34D-8C92-BD1A0C1951E7}" type="presOf" srcId="{4D5FAD8D-FDB0-354F-A478-47AE830B4D80}" destId="{99A07D70-ADBE-9A40-BFD1-3BEA00207640}" srcOrd="0" destOrd="0" presId="urn:microsoft.com/office/officeart/2009/3/layout/DescendingProcess"/>
    <dgm:cxn modelId="{9FAF9FCF-B027-DE41-937B-9435549BB365}" type="presOf" srcId="{A127F442-C6D6-3E48-AF03-B85512D338E3}" destId="{4549237C-0F22-D941-BD8B-C8856AC3F188}" srcOrd="0" destOrd="0" presId="urn:microsoft.com/office/officeart/2009/3/layout/DescendingProcess"/>
    <dgm:cxn modelId="{112E4208-7443-584D-AC44-F18D1291B08C}" type="presOf" srcId="{0AEBAC6F-CC55-F345-A0CA-2D510E888692}" destId="{D1CCD170-BEF6-AB46-9EF9-F22DAA784E57}" srcOrd="0" destOrd="0" presId="urn:microsoft.com/office/officeart/2009/3/layout/DescendingProcess"/>
    <dgm:cxn modelId="{438F1613-14AA-6C4C-A71B-9B65D60A863E}" srcId="{2B3D2D08-8A6A-3C4B-B3D2-586F0AE7382A}" destId="{F6DF5989-B3FF-3042-93E4-BA02D19AF2BF}" srcOrd="3" destOrd="0" parTransId="{62D41597-66B4-C04A-96AE-9914CA295B44}" sibTransId="{E2EFD737-0FAF-7C42-9037-73BE75B4C9ED}"/>
    <dgm:cxn modelId="{FA568177-B02F-7A47-B68D-0117508C2B20}" srcId="{2B3D2D08-8A6A-3C4B-B3D2-586F0AE7382A}" destId="{FB32EEDC-7523-5F4C-8F8D-5D18E4969398}" srcOrd="0" destOrd="0" parTransId="{70212D0F-785E-C543-A1B6-66DF70EBD4C1}" sibTransId="{52DC5E82-B9F6-EA4A-8BF5-4D45D65193D3}"/>
    <dgm:cxn modelId="{1B0FF02E-52EA-854C-9BA6-6126C1EEC3FD}" type="presOf" srcId="{0EDE54D6-F737-6749-A706-A8B917731C4D}" destId="{488C5A50-49AE-4D40-8689-A87A7287E451}" srcOrd="0" destOrd="0" presId="urn:microsoft.com/office/officeart/2009/3/layout/DescendingProcess"/>
    <dgm:cxn modelId="{2D1213D8-A7FB-744B-ADF8-2C6E9C99E120}" type="presOf" srcId="{AFBF632D-6694-FF48-917E-D067BDB3D2E1}" destId="{9A65B756-1120-344D-8B15-24E69DFFCA7C}" srcOrd="0" destOrd="0" presId="urn:microsoft.com/office/officeart/2009/3/layout/DescendingProcess"/>
    <dgm:cxn modelId="{0AFAD9B7-78FF-2B42-8984-67B87BFFE0FA}" type="presOf" srcId="{F6DF5989-B3FF-3042-93E4-BA02D19AF2BF}" destId="{B0C50CEF-4558-1E47-B56D-6060BC6F4491}" srcOrd="0" destOrd="0" presId="urn:microsoft.com/office/officeart/2009/3/layout/DescendingProcess"/>
    <dgm:cxn modelId="{E8329A61-00EC-6740-A0FF-B3DBA48A5EEC}" type="presOf" srcId="{2B3D2D08-8A6A-3C4B-B3D2-586F0AE7382A}" destId="{085F918C-6C22-CC40-ACD9-FE3023AF9DFD}" srcOrd="0" destOrd="0" presId="urn:microsoft.com/office/officeart/2009/3/layout/DescendingProcess"/>
    <dgm:cxn modelId="{3EFEF804-2320-944B-AFA5-79802120C698}" type="presOf" srcId="{C5F6EDC2-8AAB-1A4A-BECC-D482C3E77D82}" destId="{449E4E3E-D0F2-B84E-8219-C5547914C84B}" srcOrd="0" destOrd="0" presId="urn:microsoft.com/office/officeart/2009/3/layout/DescendingProcess"/>
    <dgm:cxn modelId="{36C56F6E-56AE-6648-9C4A-80D346ECD112}" srcId="{2B3D2D08-8A6A-3C4B-B3D2-586F0AE7382A}" destId="{C5F6EDC2-8AAB-1A4A-BECC-D482C3E77D82}" srcOrd="1" destOrd="0" parTransId="{2EFB58F2-EDDE-604D-9350-AC4C783967E6}" sibTransId="{0AEBAC6F-CC55-F345-A0CA-2D510E888692}"/>
    <dgm:cxn modelId="{699F36AA-28F4-134F-888C-FC94CD3D28F3}" type="presOf" srcId="{FB32EEDC-7523-5F4C-8F8D-5D18E4969398}" destId="{4839A647-75AF-B14E-A2E0-3201A3D26F7E}" srcOrd="0" destOrd="0" presId="urn:microsoft.com/office/officeart/2009/3/layout/DescendingProcess"/>
    <dgm:cxn modelId="{2E4B833D-1811-A54E-9293-B82B54A0A8C6}" srcId="{2B3D2D08-8A6A-3C4B-B3D2-586F0AE7382A}" destId="{0EDE54D6-F737-6749-A706-A8B917731C4D}" srcOrd="6" destOrd="0" parTransId="{D4C94174-93CA-AA41-B6AF-EB64CA6E155B}" sibTransId="{0095E687-AF7B-9A49-B1E2-06B9577A7CEC}"/>
    <dgm:cxn modelId="{2ED43050-A865-A746-AAFB-DB3078EEF13C}" type="presOf" srcId="{CB9DF399-1803-AA4B-9EA5-AC3484652664}" destId="{D0FF192F-2C99-8643-BDB2-BAB12272F789}" srcOrd="0" destOrd="0" presId="urn:microsoft.com/office/officeart/2009/3/layout/DescendingProcess"/>
    <dgm:cxn modelId="{4AFC5E6C-724A-E144-997C-61FC87F90A5B}" type="presOf" srcId="{E2EFD737-0FAF-7C42-9037-73BE75B4C9ED}" destId="{5F126FD4-C1D2-2F46-9117-5DA517D62BF9}" srcOrd="0" destOrd="0" presId="urn:microsoft.com/office/officeart/2009/3/layout/DescendingProcess"/>
    <dgm:cxn modelId="{37B0EA74-60DA-6745-A860-E29DF06584CF}" srcId="{2B3D2D08-8A6A-3C4B-B3D2-586F0AE7382A}" destId="{CB9DF399-1803-AA4B-9EA5-AC3484652664}" srcOrd="5" destOrd="0" parTransId="{6862C54E-B760-364B-A451-34F01D4BF495}" sibTransId="{9B98F844-B5D2-154E-9E08-483A3DA3E7EB}"/>
    <dgm:cxn modelId="{E8303938-284A-264A-B91C-8A3773182A9B}" srcId="{2B3D2D08-8A6A-3C4B-B3D2-586F0AE7382A}" destId="{A127F442-C6D6-3E48-AF03-B85512D338E3}" srcOrd="2" destOrd="0" parTransId="{6A6A4015-E6E4-D54F-B707-62306E59F4C8}" sibTransId="{4D5FAD8D-FDB0-354F-A478-47AE830B4D80}"/>
    <dgm:cxn modelId="{30079635-DA2D-E845-B236-3DDF866216CD}" type="presOf" srcId="{9B98F844-B5D2-154E-9E08-483A3DA3E7EB}" destId="{C1C4FE39-2C17-294B-8655-0321F0FA1243}" srcOrd="0" destOrd="0" presId="urn:microsoft.com/office/officeart/2009/3/layout/DescendingProcess"/>
    <dgm:cxn modelId="{C57374F3-5DC8-6046-9029-D37C0AF03264}" type="presParOf" srcId="{085F918C-6C22-CC40-ACD9-FE3023AF9DFD}" destId="{95A4F927-D5D5-DE40-99D0-0921334D598D}" srcOrd="0" destOrd="0" presId="urn:microsoft.com/office/officeart/2009/3/layout/DescendingProcess"/>
    <dgm:cxn modelId="{F093DBC5-F94E-8C49-BC34-A1BDE7829DED}" type="presParOf" srcId="{085F918C-6C22-CC40-ACD9-FE3023AF9DFD}" destId="{4839A647-75AF-B14E-A2E0-3201A3D26F7E}" srcOrd="1" destOrd="0" presId="urn:microsoft.com/office/officeart/2009/3/layout/DescendingProcess"/>
    <dgm:cxn modelId="{D1830D8E-5951-EA44-86BA-1C229AF3A520}" type="presParOf" srcId="{085F918C-6C22-CC40-ACD9-FE3023AF9DFD}" destId="{449E4E3E-D0F2-B84E-8219-C5547914C84B}" srcOrd="2" destOrd="0" presId="urn:microsoft.com/office/officeart/2009/3/layout/DescendingProcess"/>
    <dgm:cxn modelId="{D61B757F-E716-2F4F-9F77-FA7F24814E6E}" type="presParOf" srcId="{085F918C-6C22-CC40-ACD9-FE3023AF9DFD}" destId="{902535F2-F84E-8C43-8C26-C9F59D9F8CC7}" srcOrd="3" destOrd="0" presId="urn:microsoft.com/office/officeart/2009/3/layout/DescendingProcess"/>
    <dgm:cxn modelId="{84EC760D-CD6D-C04E-941C-88AA03D87815}" type="presParOf" srcId="{902535F2-F84E-8C43-8C26-C9F59D9F8CC7}" destId="{D1CCD170-BEF6-AB46-9EF9-F22DAA784E57}" srcOrd="0" destOrd="0" presId="urn:microsoft.com/office/officeart/2009/3/layout/DescendingProcess"/>
    <dgm:cxn modelId="{D3F029AB-698F-DB40-8448-CB71B9CB488B}" type="presParOf" srcId="{085F918C-6C22-CC40-ACD9-FE3023AF9DFD}" destId="{4549237C-0F22-D941-BD8B-C8856AC3F188}" srcOrd="4" destOrd="0" presId="urn:microsoft.com/office/officeart/2009/3/layout/DescendingProcess"/>
    <dgm:cxn modelId="{F8F4E364-644B-F44C-8B45-1EE9AC12BB36}" type="presParOf" srcId="{085F918C-6C22-CC40-ACD9-FE3023AF9DFD}" destId="{1BA75648-CF32-734F-9511-D6ED0F97480D}" srcOrd="5" destOrd="0" presId="urn:microsoft.com/office/officeart/2009/3/layout/DescendingProcess"/>
    <dgm:cxn modelId="{8ED9CF2C-A3F5-394E-A431-07B5CD520A12}" type="presParOf" srcId="{1BA75648-CF32-734F-9511-D6ED0F97480D}" destId="{99A07D70-ADBE-9A40-BFD1-3BEA00207640}" srcOrd="0" destOrd="0" presId="urn:microsoft.com/office/officeart/2009/3/layout/DescendingProcess"/>
    <dgm:cxn modelId="{DFE6438E-74E9-B742-895C-AA2BC4D079C0}" type="presParOf" srcId="{085F918C-6C22-CC40-ACD9-FE3023AF9DFD}" destId="{B0C50CEF-4558-1E47-B56D-6060BC6F4491}" srcOrd="6" destOrd="0" presId="urn:microsoft.com/office/officeart/2009/3/layout/DescendingProcess"/>
    <dgm:cxn modelId="{4AC937C4-1799-7A4D-9785-7B9CD8FD3EA7}" type="presParOf" srcId="{085F918C-6C22-CC40-ACD9-FE3023AF9DFD}" destId="{0C77AFDB-A212-684D-96DF-7BE530FFAF2C}" srcOrd="7" destOrd="0" presId="urn:microsoft.com/office/officeart/2009/3/layout/DescendingProcess"/>
    <dgm:cxn modelId="{771CB36D-C0F3-F843-A398-3D3E3336564E}" type="presParOf" srcId="{0C77AFDB-A212-684D-96DF-7BE530FFAF2C}" destId="{5F126FD4-C1D2-2F46-9117-5DA517D62BF9}" srcOrd="0" destOrd="0" presId="urn:microsoft.com/office/officeart/2009/3/layout/DescendingProcess"/>
    <dgm:cxn modelId="{D2CB17EE-6989-5D46-82BC-93FEDCE1DB7B}" type="presParOf" srcId="{085F918C-6C22-CC40-ACD9-FE3023AF9DFD}" destId="{9A65B756-1120-344D-8B15-24E69DFFCA7C}" srcOrd="8" destOrd="0" presId="urn:microsoft.com/office/officeart/2009/3/layout/DescendingProcess"/>
    <dgm:cxn modelId="{4287C11E-206F-444E-8980-A6C2D3094EEE}" type="presParOf" srcId="{085F918C-6C22-CC40-ACD9-FE3023AF9DFD}" destId="{49337B3B-6146-B642-AF2A-2F4A8F5179A5}" srcOrd="9" destOrd="0" presId="urn:microsoft.com/office/officeart/2009/3/layout/DescendingProcess"/>
    <dgm:cxn modelId="{2D1C6580-9281-D847-8F17-A51551D87ECD}" type="presParOf" srcId="{49337B3B-6146-B642-AF2A-2F4A8F5179A5}" destId="{AD7A65A7-02F3-1843-A547-B1ED7CFF267B}" srcOrd="0" destOrd="0" presId="urn:microsoft.com/office/officeart/2009/3/layout/DescendingProcess"/>
    <dgm:cxn modelId="{F9F455A4-A8B0-0644-A071-9B0008E74A2C}" type="presParOf" srcId="{085F918C-6C22-CC40-ACD9-FE3023AF9DFD}" destId="{D0FF192F-2C99-8643-BDB2-BAB12272F789}" srcOrd="10" destOrd="0" presId="urn:microsoft.com/office/officeart/2009/3/layout/DescendingProcess"/>
    <dgm:cxn modelId="{6F4A2197-95CE-B74F-A7C1-EC41C4EE29CC}" type="presParOf" srcId="{085F918C-6C22-CC40-ACD9-FE3023AF9DFD}" destId="{082C176C-836D-2542-BAAF-A354F8CB1285}" srcOrd="11" destOrd="0" presId="urn:microsoft.com/office/officeart/2009/3/layout/DescendingProcess"/>
    <dgm:cxn modelId="{810B8A26-7DFD-794B-870B-CA282B33CFC8}" type="presParOf" srcId="{082C176C-836D-2542-BAAF-A354F8CB1285}" destId="{C1C4FE39-2C17-294B-8655-0321F0FA1243}" srcOrd="0" destOrd="0" presId="urn:microsoft.com/office/officeart/2009/3/layout/DescendingProcess"/>
    <dgm:cxn modelId="{8D143ADE-0B30-0647-B8A7-30651E236840}" type="presParOf" srcId="{085F918C-6C22-CC40-ACD9-FE3023AF9DFD}" destId="{488C5A50-49AE-4D40-8689-A87A7287E451}" srcOrd="1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4F927-D5D5-DE40-99D0-0921334D598D}">
      <dsp:nvSpPr>
        <dsp:cNvPr id="0" name=""/>
        <dsp:cNvSpPr/>
      </dsp:nvSpPr>
      <dsp:spPr>
        <a:xfrm rot="4396374">
          <a:off x="2765210" y="1062831"/>
          <a:ext cx="4610730" cy="3215409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CCD170-BEF6-AB46-9EF9-F22DAA784E57}">
      <dsp:nvSpPr>
        <dsp:cNvPr id="0" name=""/>
        <dsp:cNvSpPr/>
      </dsp:nvSpPr>
      <dsp:spPr>
        <a:xfrm>
          <a:off x="3852734" y="1148523"/>
          <a:ext cx="116435" cy="116435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9A07D70-ADBE-9A40-BFD1-3BEA00207640}">
      <dsp:nvSpPr>
        <dsp:cNvPr id="0" name=""/>
        <dsp:cNvSpPr/>
      </dsp:nvSpPr>
      <dsp:spPr>
        <a:xfrm>
          <a:off x="4551470" y="1522304"/>
          <a:ext cx="116435" cy="116435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F126FD4-C1D2-2F46-9117-5DA517D62BF9}">
      <dsp:nvSpPr>
        <dsp:cNvPr id="0" name=""/>
        <dsp:cNvSpPr/>
      </dsp:nvSpPr>
      <dsp:spPr>
        <a:xfrm>
          <a:off x="5174387" y="2034893"/>
          <a:ext cx="116435" cy="116435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839A647-75AF-B14E-A2E0-3201A3D26F7E}">
      <dsp:nvSpPr>
        <dsp:cNvPr id="0" name=""/>
        <dsp:cNvSpPr/>
      </dsp:nvSpPr>
      <dsp:spPr>
        <a:xfrm>
          <a:off x="1099407" y="367867"/>
          <a:ext cx="2173816" cy="854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Freeze 1996 genome</a:t>
          </a:r>
          <a:endParaRPr lang="en-US" sz="2100" kern="1200" dirty="0"/>
        </a:p>
      </dsp:txBody>
      <dsp:txXfrm>
        <a:off x="1099407" y="367867"/>
        <a:ext cx="2173816" cy="854571"/>
      </dsp:txXfrm>
    </dsp:sp>
    <dsp:sp modelId="{449E4E3E-D0F2-B84E-8219-C5547914C84B}">
      <dsp:nvSpPr>
        <dsp:cNvPr id="0" name=""/>
        <dsp:cNvSpPr/>
      </dsp:nvSpPr>
      <dsp:spPr>
        <a:xfrm>
          <a:off x="3988937" y="438826"/>
          <a:ext cx="4300655" cy="854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Represent sequence variation</a:t>
          </a:r>
          <a:endParaRPr lang="en-US" sz="2100" kern="1200" dirty="0"/>
        </a:p>
      </dsp:txBody>
      <dsp:txXfrm>
        <a:off x="3988937" y="438826"/>
        <a:ext cx="4300655" cy="854571"/>
      </dsp:txXfrm>
    </dsp:sp>
    <dsp:sp modelId="{4549237C-0F22-D941-BD8B-C8856AC3F188}">
      <dsp:nvSpPr>
        <dsp:cNvPr id="0" name=""/>
        <dsp:cNvSpPr/>
      </dsp:nvSpPr>
      <dsp:spPr>
        <a:xfrm>
          <a:off x="4855878" y="992747"/>
          <a:ext cx="3892082" cy="854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Comparison tools for users</a:t>
          </a:r>
          <a:endParaRPr lang="en-US" sz="2100" kern="1200" dirty="0"/>
        </a:p>
      </dsp:txBody>
      <dsp:txXfrm>
        <a:off x="4855878" y="992747"/>
        <a:ext cx="3892082" cy="854571"/>
      </dsp:txXfrm>
    </dsp:sp>
    <dsp:sp modelId="{AD7A65A7-02F3-1843-A547-B1ED7CFF267B}">
      <dsp:nvSpPr>
        <dsp:cNvPr id="0" name=""/>
        <dsp:cNvSpPr/>
      </dsp:nvSpPr>
      <dsp:spPr>
        <a:xfrm>
          <a:off x="5676310" y="2606131"/>
          <a:ext cx="116435" cy="116435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0C50CEF-4558-1E47-B56D-6060BC6F4491}">
      <dsp:nvSpPr>
        <dsp:cNvPr id="0" name=""/>
        <dsp:cNvSpPr/>
      </dsp:nvSpPr>
      <dsp:spPr>
        <a:xfrm>
          <a:off x="2924828" y="1935297"/>
          <a:ext cx="2090898" cy="854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Phenotypes, allelic differences</a:t>
          </a:r>
          <a:endParaRPr lang="en-US" sz="2100" kern="1200" dirty="0"/>
        </a:p>
      </dsp:txBody>
      <dsp:txXfrm>
        <a:off x="2924828" y="1935297"/>
        <a:ext cx="2090898" cy="854571"/>
      </dsp:txXfrm>
    </dsp:sp>
    <dsp:sp modelId="{9A65B756-1120-344D-8B15-24E69DFFCA7C}">
      <dsp:nvSpPr>
        <dsp:cNvPr id="0" name=""/>
        <dsp:cNvSpPr/>
      </dsp:nvSpPr>
      <dsp:spPr>
        <a:xfrm>
          <a:off x="5464902" y="2189553"/>
          <a:ext cx="4087803" cy="404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Obtain select genome sequences</a:t>
          </a:r>
          <a:endParaRPr lang="en-US" sz="2100" kern="1200" dirty="0"/>
        </a:p>
      </dsp:txBody>
      <dsp:txXfrm>
        <a:off x="5464902" y="2189553"/>
        <a:ext cx="4087803" cy="404596"/>
      </dsp:txXfrm>
    </dsp:sp>
    <dsp:sp modelId="{C1C4FE39-2C17-294B-8655-0321F0FA1243}">
      <dsp:nvSpPr>
        <dsp:cNvPr id="0" name=""/>
        <dsp:cNvSpPr/>
      </dsp:nvSpPr>
      <dsp:spPr>
        <a:xfrm>
          <a:off x="6099523" y="3269280"/>
          <a:ext cx="116435" cy="116435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0FF192F-2C99-8643-BDB2-BAB12272F789}">
      <dsp:nvSpPr>
        <dsp:cNvPr id="0" name=""/>
        <dsp:cNvSpPr/>
      </dsp:nvSpPr>
      <dsp:spPr>
        <a:xfrm>
          <a:off x="6007695" y="2746392"/>
          <a:ext cx="2936997" cy="854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Assembly / annotation pipeline</a:t>
          </a:r>
          <a:endParaRPr lang="en-US" sz="2100" kern="1200" dirty="0"/>
        </a:p>
      </dsp:txBody>
      <dsp:txXfrm>
        <a:off x="6007695" y="2746392"/>
        <a:ext cx="2936997" cy="854571"/>
      </dsp:txXfrm>
    </dsp:sp>
    <dsp:sp modelId="{488C5A50-49AE-4D40-8689-A87A7287E451}">
      <dsp:nvSpPr>
        <dsp:cNvPr id="0" name=""/>
        <dsp:cNvSpPr/>
      </dsp:nvSpPr>
      <dsp:spPr>
        <a:xfrm>
          <a:off x="4803768" y="4658338"/>
          <a:ext cx="3791048" cy="374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Panel of genomes</a:t>
          </a:r>
          <a:endParaRPr lang="en-US" sz="2100" kern="1200" dirty="0"/>
        </a:p>
      </dsp:txBody>
      <dsp:txXfrm>
        <a:off x="4803768" y="4658338"/>
        <a:ext cx="3791048" cy="3746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4F927-D5D5-DE40-99D0-0921334D598D}">
      <dsp:nvSpPr>
        <dsp:cNvPr id="0" name=""/>
        <dsp:cNvSpPr/>
      </dsp:nvSpPr>
      <dsp:spPr>
        <a:xfrm rot="4396374">
          <a:off x="2765210" y="1062831"/>
          <a:ext cx="4610730" cy="3215409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CCD170-BEF6-AB46-9EF9-F22DAA784E57}">
      <dsp:nvSpPr>
        <dsp:cNvPr id="0" name=""/>
        <dsp:cNvSpPr/>
      </dsp:nvSpPr>
      <dsp:spPr>
        <a:xfrm>
          <a:off x="3852734" y="1148523"/>
          <a:ext cx="116435" cy="116435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9A07D70-ADBE-9A40-BFD1-3BEA00207640}">
      <dsp:nvSpPr>
        <dsp:cNvPr id="0" name=""/>
        <dsp:cNvSpPr/>
      </dsp:nvSpPr>
      <dsp:spPr>
        <a:xfrm>
          <a:off x="4551470" y="1522304"/>
          <a:ext cx="116435" cy="116435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F126FD4-C1D2-2F46-9117-5DA517D62BF9}">
      <dsp:nvSpPr>
        <dsp:cNvPr id="0" name=""/>
        <dsp:cNvSpPr/>
      </dsp:nvSpPr>
      <dsp:spPr>
        <a:xfrm>
          <a:off x="5174387" y="2034893"/>
          <a:ext cx="116435" cy="116435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839A647-75AF-B14E-A2E0-3201A3D26F7E}">
      <dsp:nvSpPr>
        <dsp:cNvPr id="0" name=""/>
        <dsp:cNvSpPr/>
      </dsp:nvSpPr>
      <dsp:spPr>
        <a:xfrm>
          <a:off x="1099407" y="367867"/>
          <a:ext cx="2173816" cy="854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Freeze 1996 genome</a:t>
          </a:r>
          <a:endParaRPr lang="en-US" sz="2100" kern="1200" dirty="0"/>
        </a:p>
      </dsp:txBody>
      <dsp:txXfrm>
        <a:off x="1099407" y="367867"/>
        <a:ext cx="2173816" cy="854571"/>
      </dsp:txXfrm>
    </dsp:sp>
    <dsp:sp modelId="{449E4E3E-D0F2-B84E-8219-C5547914C84B}">
      <dsp:nvSpPr>
        <dsp:cNvPr id="0" name=""/>
        <dsp:cNvSpPr/>
      </dsp:nvSpPr>
      <dsp:spPr>
        <a:xfrm>
          <a:off x="3988937" y="438826"/>
          <a:ext cx="4300655" cy="854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Represent sequence variation</a:t>
          </a:r>
          <a:endParaRPr lang="en-US" sz="2100" kern="1200" dirty="0"/>
        </a:p>
      </dsp:txBody>
      <dsp:txXfrm>
        <a:off x="3988937" y="438826"/>
        <a:ext cx="4300655" cy="854571"/>
      </dsp:txXfrm>
    </dsp:sp>
    <dsp:sp modelId="{4549237C-0F22-D941-BD8B-C8856AC3F188}">
      <dsp:nvSpPr>
        <dsp:cNvPr id="0" name=""/>
        <dsp:cNvSpPr/>
      </dsp:nvSpPr>
      <dsp:spPr>
        <a:xfrm>
          <a:off x="4855878" y="992747"/>
          <a:ext cx="3892082" cy="854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Comparison tools for users</a:t>
          </a:r>
          <a:endParaRPr lang="en-US" sz="2100" kern="1200" dirty="0"/>
        </a:p>
      </dsp:txBody>
      <dsp:txXfrm>
        <a:off x="4855878" y="992747"/>
        <a:ext cx="3892082" cy="854571"/>
      </dsp:txXfrm>
    </dsp:sp>
    <dsp:sp modelId="{AD7A65A7-02F3-1843-A547-B1ED7CFF267B}">
      <dsp:nvSpPr>
        <dsp:cNvPr id="0" name=""/>
        <dsp:cNvSpPr/>
      </dsp:nvSpPr>
      <dsp:spPr>
        <a:xfrm>
          <a:off x="5676310" y="2606131"/>
          <a:ext cx="116435" cy="116435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0C50CEF-4558-1E47-B56D-6060BC6F4491}">
      <dsp:nvSpPr>
        <dsp:cNvPr id="0" name=""/>
        <dsp:cNvSpPr/>
      </dsp:nvSpPr>
      <dsp:spPr>
        <a:xfrm>
          <a:off x="2913280" y="1842935"/>
          <a:ext cx="2090898" cy="854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Phenotypes, allelic differences</a:t>
          </a:r>
          <a:endParaRPr lang="en-US" sz="2100" kern="1200" dirty="0"/>
        </a:p>
      </dsp:txBody>
      <dsp:txXfrm>
        <a:off x="2913280" y="1842935"/>
        <a:ext cx="2090898" cy="854571"/>
      </dsp:txXfrm>
    </dsp:sp>
    <dsp:sp modelId="{9A65B756-1120-344D-8B15-24E69DFFCA7C}">
      <dsp:nvSpPr>
        <dsp:cNvPr id="0" name=""/>
        <dsp:cNvSpPr/>
      </dsp:nvSpPr>
      <dsp:spPr>
        <a:xfrm>
          <a:off x="5522634" y="2189553"/>
          <a:ext cx="4087803" cy="404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Obtain select genome sequences</a:t>
          </a:r>
          <a:endParaRPr lang="en-US" sz="2100" kern="1200" dirty="0"/>
        </a:p>
      </dsp:txBody>
      <dsp:txXfrm>
        <a:off x="5522634" y="2189553"/>
        <a:ext cx="4087803" cy="404596"/>
      </dsp:txXfrm>
    </dsp:sp>
    <dsp:sp modelId="{C1C4FE39-2C17-294B-8655-0321F0FA1243}">
      <dsp:nvSpPr>
        <dsp:cNvPr id="0" name=""/>
        <dsp:cNvSpPr/>
      </dsp:nvSpPr>
      <dsp:spPr>
        <a:xfrm>
          <a:off x="6099523" y="3269280"/>
          <a:ext cx="116435" cy="116435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0FF192F-2C99-8643-BDB2-BAB12272F789}">
      <dsp:nvSpPr>
        <dsp:cNvPr id="0" name=""/>
        <dsp:cNvSpPr/>
      </dsp:nvSpPr>
      <dsp:spPr>
        <a:xfrm>
          <a:off x="6573732" y="2573213"/>
          <a:ext cx="2936997" cy="854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Assembly and annotation pipeline</a:t>
          </a:r>
          <a:endParaRPr lang="en-US" sz="2100" kern="1200" dirty="0"/>
        </a:p>
      </dsp:txBody>
      <dsp:txXfrm>
        <a:off x="6573732" y="2573213"/>
        <a:ext cx="2936997" cy="854571"/>
      </dsp:txXfrm>
    </dsp:sp>
    <dsp:sp modelId="{488C5A50-49AE-4D40-8689-A87A7287E451}">
      <dsp:nvSpPr>
        <dsp:cNvPr id="0" name=""/>
        <dsp:cNvSpPr/>
      </dsp:nvSpPr>
      <dsp:spPr>
        <a:xfrm>
          <a:off x="4803768" y="4658338"/>
          <a:ext cx="3791048" cy="374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Panel of genomes</a:t>
          </a:r>
          <a:endParaRPr lang="en-US" sz="2100" kern="1200" dirty="0"/>
        </a:p>
      </dsp:txBody>
      <dsp:txXfrm>
        <a:off x="4803768" y="4658338"/>
        <a:ext cx="3791048" cy="374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46963-AB5D-CF44-8679-B63DB052AB4D}" type="datetimeFigureOut">
              <a:rPr lang="en-US" smtClean="0"/>
              <a:t>4/12/16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978AC-5060-AF46-B78D-BDD2E8535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09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3D18-4CE0-4A42-A370-FE0C4D026D62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994A-CCC0-0046-9B7A-B909CF00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8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3D18-4CE0-4A42-A370-FE0C4D026D62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994A-CCC0-0046-9B7A-B909CF00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3D18-4CE0-4A42-A370-FE0C4D026D62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994A-CCC0-0046-9B7A-B909CF00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0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3D18-4CE0-4A42-A370-FE0C4D026D62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994A-CCC0-0046-9B7A-B909CF00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0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3D18-4CE0-4A42-A370-FE0C4D026D62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994A-CCC0-0046-9B7A-B909CF00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4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3D18-4CE0-4A42-A370-FE0C4D026D62}" type="datetimeFigureOut">
              <a:rPr lang="en-US" smtClean="0"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994A-CCC0-0046-9B7A-B909CF00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5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3D18-4CE0-4A42-A370-FE0C4D026D62}" type="datetimeFigureOut">
              <a:rPr lang="en-US" smtClean="0"/>
              <a:t>4/12/16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994A-CCC0-0046-9B7A-B909CF00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4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3D18-4CE0-4A42-A370-FE0C4D026D62}" type="datetimeFigureOut">
              <a:rPr lang="en-US" smtClean="0"/>
              <a:t>4/12/16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994A-CCC0-0046-9B7A-B909CF00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3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3D18-4CE0-4A42-A370-FE0C4D026D62}" type="datetimeFigureOut">
              <a:rPr lang="en-US" smtClean="0"/>
              <a:t>4/12/16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994A-CCC0-0046-9B7A-B909CF00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71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3D18-4CE0-4A42-A370-FE0C4D026D62}" type="datetimeFigureOut">
              <a:rPr lang="en-US" smtClean="0"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994A-CCC0-0046-9B7A-B909CF00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3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3D18-4CE0-4A42-A370-FE0C4D026D62}" type="datetimeFigureOut">
              <a:rPr lang="en-US" smtClean="0"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994A-CCC0-0046-9B7A-B909CF00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06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8994A-CCC0-0046-9B7A-B909CF00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8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Relationship Id="rId3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20" Type="http://schemas.openxmlformats.org/officeDocument/2006/relationships/image" Target="../media/image29.png"/><Relationship Id="rId21" Type="http://schemas.openxmlformats.org/officeDocument/2006/relationships/image" Target="../media/image30.png"/><Relationship Id="rId22" Type="http://schemas.openxmlformats.org/officeDocument/2006/relationships/image" Target="../media/image31.png"/><Relationship Id="rId23" Type="http://schemas.openxmlformats.org/officeDocument/2006/relationships/image" Target="../media/image32.png"/><Relationship Id="rId10" Type="http://schemas.openxmlformats.org/officeDocument/2006/relationships/image" Target="../media/image20.png"/><Relationship Id="rId11" Type="http://schemas.openxmlformats.org/officeDocument/2006/relationships/image" Target="../media/image7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tiff"/><Relationship Id="rId6" Type="http://schemas.openxmlformats.org/officeDocument/2006/relationships/image" Target="../media/image17.tiff"/><Relationship Id="rId7" Type="http://schemas.openxmlformats.org/officeDocument/2006/relationships/image" Target="../media/image18.jpeg"/><Relationship Id="rId8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94237"/>
            <a:ext cx="9144000" cy="3575110"/>
          </a:xfrm>
        </p:spPr>
        <p:txBody>
          <a:bodyPr>
            <a:normAutofit/>
          </a:bodyPr>
          <a:lstStyle/>
          <a:p>
            <a:r>
              <a:rPr lang="en-US" sz="600" dirty="0" smtClean="0">
                <a:latin typeface="Avenir Heavy"/>
                <a:cs typeface="Avenir Heavy"/>
              </a:rPr>
              <a:t/>
            </a:r>
            <a:br>
              <a:rPr lang="en-US" sz="600" dirty="0" smtClean="0">
                <a:latin typeface="Avenir Heavy"/>
                <a:cs typeface="Avenir Heavy"/>
              </a:rPr>
            </a:br>
            <a:r>
              <a:rPr lang="en-US" sz="3600" dirty="0"/>
              <a:t>From one to many: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expanding </a:t>
            </a:r>
            <a:r>
              <a:rPr lang="en-US" sz="3600" dirty="0"/>
              <a:t>the </a:t>
            </a:r>
            <a:r>
              <a:rPr lang="en-US" sz="3600" dirty="0" smtClean="0"/>
              <a:t>S</a:t>
            </a:r>
            <a:r>
              <a:rPr lang="en-US" sz="3600" i="1" dirty="0" smtClean="0"/>
              <a:t>accharomyces </a:t>
            </a:r>
            <a:r>
              <a:rPr lang="en-US" sz="3600" i="1" dirty="0"/>
              <a:t>cerevisiae </a:t>
            </a:r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en-US" sz="3600" dirty="0" smtClean="0"/>
              <a:t>reference genome </a:t>
            </a:r>
            <a:r>
              <a:rPr lang="en-US" sz="3600" dirty="0"/>
              <a:t>panel </a:t>
            </a:r>
            <a:br>
              <a:rPr lang="en-US" sz="3600" dirty="0"/>
            </a:br>
            <a:r>
              <a:rPr lang="en-US" sz="2400" dirty="0" smtClean="0">
                <a:solidFill>
                  <a:srgbClr val="6961AB"/>
                </a:solidFill>
                <a:latin typeface="Avenir Heavy"/>
                <a:cs typeface="Avenir Heavy"/>
              </a:rPr>
              <a:t/>
            </a:r>
            <a:br>
              <a:rPr lang="en-US" sz="2400" dirty="0" smtClean="0">
                <a:solidFill>
                  <a:srgbClr val="6961AB"/>
                </a:solidFill>
                <a:latin typeface="Avenir Heavy"/>
                <a:cs typeface="Avenir Heavy"/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venir Light"/>
                <a:cs typeface="Avenir Light"/>
              </a:rPr>
              <a:t>Stacia R. Engel</a:t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venir Light"/>
                <a:cs typeface="Avenir Light"/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venir Light"/>
                <a:cs typeface="Avenir Light"/>
              </a:rPr>
              <a:t>Stanford University</a:t>
            </a:r>
            <a:r>
              <a:rPr lang="en-US" sz="3600" dirty="0" smtClean="0">
                <a:solidFill>
                  <a:srgbClr val="6961AB"/>
                </a:solidFill>
                <a:latin typeface="Palatino Linotype"/>
                <a:cs typeface="Palatino Linotype"/>
              </a:rPr>
              <a:t/>
            </a:r>
            <a:br>
              <a:rPr lang="en-US" sz="3600" dirty="0" smtClean="0">
                <a:solidFill>
                  <a:srgbClr val="6961AB"/>
                </a:solidFill>
                <a:latin typeface="Palatino Linotype"/>
                <a:cs typeface="Palatino Linotype"/>
              </a:rPr>
            </a:br>
            <a:endParaRPr lang="en-US" sz="3500" dirty="0">
              <a:latin typeface="Palatino Linotype"/>
              <a:cs typeface="Palatino Linotype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08700" y="2774582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Palatino Linotype"/>
              <a:cs typeface="Palatino Linotype"/>
            </a:endParaRPr>
          </a:p>
        </p:txBody>
      </p:sp>
      <p:pic>
        <p:nvPicPr>
          <p:cNvPr id="6" name="Picture 5" descr="highres-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63" y="-415640"/>
            <a:ext cx="3867727" cy="386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9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GiltaePipelin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31950"/>
            <a:ext cx="243681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26"/>
          <p:cNvSpPr txBox="1">
            <a:spLocks noChangeArrowheads="1"/>
          </p:cNvSpPr>
          <p:nvPr/>
        </p:nvSpPr>
        <p:spPr bwMode="auto">
          <a:xfrm>
            <a:off x="668480" y="1235940"/>
            <a:ext cx="2636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Automated AGAPE output</a:t>
            </a:r>
          </a:p>
        </p:txBody>
      </p:sp>
      <p:sp>
        <p:nvSpPr>
          <p:cNvPr id="2053" name="TextBox 28"/>
          <p:cNvSpPr txBox="1">
            <a:spLocks noChangeArrowheads="1"/>
          </p:cNvSpPr>
          <p:nvPr/>
        </p:nvSpPr>
        <p:spPr bwMode="auto">
          <a:xfrm>
            <a:off x="4868863" y="128588"/>
            <a:ext cx="1733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Manual curation</a:t>
            </a:r>
          </a:p>
        </p:txBody>
      </p:sp>
      <p:grpSp>
        <p:nvGrpSpPr>
          <p:cNvPr id="2054" name="Group 114"/>
          <p:cNvGrpSpPr>
            <a:grpSpLocks/>
          </p:cNvGrpSpPr>
          <p:nvPr/>
        </p:nvGrpSpPr>
        <p:grpSpPr bwMode="auto">
          <a:xfrm>
            <a:off x="6002338" y="433388"/>
            <a:ext cx="1525587" cy="3629025"/>
            <a:chOff x="6265722" y="432594"/>
            <a:chExt cx="1526016" cy="3629187"/>
          </a:xfrm>
        </p:grpSpPr>
        <p:sp>
          <p:nvSpPr>
            <p:cNvPr id="22" name="Rounded Rectangle 21"/>
            <p:cNvSpPr>
              <a:spLocks noChangeAspect="1"/>
            </p:cNvSpPr>
            <p:nvPr/>
          </p:nvSpPr>
          <p:spPr>
            <a:xfrm>
              <a:off x="6407049" y="997769"/>
              <a:ext cx="1243363" cy="500084"/>
            </a:xfrm>
            <a:prstGeom prst="roundRect">
              <a:avLst/>
            </a:prstGeom>
            <a:gradFill>
              <a:gsLst>
                <a:gs pos="4900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Chromosomal elements</a:t>
              </a:r>
            </a:p>
          </p:txBody>
        </p:sp>
        <p:sp>
          <p:nvSpPr>
            <p:cNvPr id="23" name="Rounded Rectangle 22"/>
            <p:cNvSpPr>
              <a:spLocks noChangeAspect="1"/>
            </p:cNvSpPr>
            <p:nvPr/>
          </p:nvSpPr>
          <p:spPr>
            <a:xfrm>
              <a:off x="6521381" y="1594696"/>
              <a:ext cx="1014698" cy="500084"/>
            </a:xfrm>
            <a:prstGeom prst="roundRect">
              <a:avLst/>
            </a:prstGeom>
            <a:gradFill>
              <a:gsLst>
                <a:gs pos="4900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RNA genes</a:t>
              </a:r>
            </a:p>
          </p:txBody>
        </p:sp>
        <p:sp>
          <p:nvSpPr>
            <p:cNvPr id="24" name="Rounded Rectangle 23"/>
            <p:cNvSpPr>
              <a:spLocks noChangeAspect="1"/>
            </p:cNvSpPr>
            <p:nvPr/>
          </p:nvSpPr>
          <p:spPr>
            <a:xfrm>
              <a:off x="6426104" y="3382301"/>
              <a:ext cx="1205252" cy="50008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/>
                <a:t>Supercontigs</a:t>
              </a:r>
              <a:endParaRPr lang="en-US" sz="1400" dirty="0"/>
            </a:p>
          </p:txBody>
        </p:sp>
        <p:sp>
          <p:nvSpPr>
            <p:cNvPr id="25" name="Rounded Rectangle 24"/>
            <p:cNvSpPr>
              <a:spLocks noChangeAspect="1"/>
            </p:cNvSpPr>
            <p:nvPr/>
          </p:nvSpPr>
          <p:spPr>
            <a:xfrm>
              <a:off x="6484064" y="2190034"/>
              <a:ext cx="1089331" cy="50008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/>
                <a:t>Unmatched</a:t>
              </a:r>
              <a:endParaRPr lang="en-US" sz="1400" dirty="0"/>
            </a:p>
          </p:txBody>
        </p:sp>
        <p:sp>
          <p:nvSpPr>
            <p:cNvPr id="26" name="Rounded Rectangle 25"/>
            <p:cNvSpPr>
              <a:spLocks noChangeAspect="1"/>
            </p:cNvSpPr>
            <p:nvPr/>
          </p:nvSpPr>
          <p:spPr>
            <a:xfrm>
              <a:off x="6472155" y="2785374"/>
              <a:ext cx="1113150" cy="50008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Omissions</a:t>
              </a:r>
            </a:p>
          </p:txBody>
        </p:sp>
        <p:sp>
          <p:nvSpPr>
            <p:cNvPr id="2084" name="TextBox 30"/>
            <p:cNvSpPr txBox="1">
              <a:spLocks noChangeArrowheads="1"/>
            </p:cNvSpPr>
            <p:nvPr/>
          </p:nvSpPr>
          <p:spPr bwMode="auto">
            <a:xfrm>
              <a:off x="6573693" y="432594"/>
              <a:ext cx="910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/>
                <a:t>Phase 2</a:t>
              </a:r>
            </a:p>
          </p:txBody>
        </p:sp>
        <p:sp>
          <p:nvSpPr>
            <p:cNvPr id="32" name="Frame 31"/>
            <p:cNvSpPr>
              <a:spLocks noChangeAspect="1"/>
            </p:cNvSpPr>
            <p:nvPr/>
          </p:nvSpPr>
          <p:spPr>
            <a:xfrm>
              <a:off x="6265722" y="826312"/>
              <a:ext cx="1526016" cy="3235469"/>
            </a:xfrm>
            <a:prstGeom prst="frame">
              <a:avLst>
                <a:gd name="adj1" fmla="val 480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2059" name="TextBox 76"/>
          <p:cNvSpPr txBox="1">
            <a:spLocks noChangeArrowheads="1"/>
          </p:cNvSpPr>
          <p:nvPr/>
        </p:nvSpPr>
        <p:spPr bwMode="auto">
          <a:xfrm>
            <a:off x="6440488" y="5184775"/>
            <a:ext cx="758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/>
              <a:t>Legend:</a:t>
            </a:r>
          </a:p>
        </p:txBody>
      </p:sp>
      <p:grpSp>
        <p:nvGrpSpPr>
          <p:cNvPr id="2060" name="Group 79"/>
          <p:cNvGrpSpPr>
            <a:grpSpLocks/>
          </p:cNvGrpSpPr>
          <p:nvPr/>
        </p:nvGrpSpPr>
        <p:grpSpPr bwMode="auto">
          <a:xfrm>
            <a:off x="6511925" y="5554663"/>
            <a:ext cx="1501775" cy="617537"/>
            <a:chOff x="7278583" y="5758544"/>
            <a:chExt cx="1501512" cy="617793"/>
          </a:xfrm>
        </p:grpSpPr>
        <p:sp>
          <p:nvSpPr>
            <p:cNvPr id="74" name="Rounded Rectangle 73"/>
            <p:cNvSpPr/>
            <p:nvPr/>
          </p:nvSpPr>
          <p:spPr>
            <a:xfrm>
              <a:off x="7278583" y="5758544"/>
              <a:ext cx="620604" cy="26681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added</a:t>
              </a: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7961088" y="5758544"/>
              <a:ext cx="819007" cy="266811"/>
            </a:xfrm>
            <a:prstGeom prst="roundRect">
              <a:avLst/>
            </a:prstGeom>
            <a:gradFill>
              <a:gsLst>
                <a:gs pos="45000">
                  <a:schemeClr val="tx1">
                    <a:lumMod val="50000"/>
                    <a:lumOff val="5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removed</a:t>
              </a: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7278583" y="6109526"/>
              <a:ext cx="620604" cy="2668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edited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7961088" y="6109526"/>
              <a:ext cx="819007" cy="2668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resolved</a:t>
              </a:r>
            </a:p>
          </p:txBody>
        </p:sp>
      </p:grpSp>
      <p:grpSp>
        <p:nvGrpSpPr>
          <p:cNvPr id="2066" name="Group 113"/>
          <p:cNvGrpSpPr>
            <a:grpSpLocks/>
          </p:cNvGrpSpPr>
          <p:nvPr/>
        </p:nvGrpSpPr>
        <p:grpSpPr bwMode="auto">
          <a:xfrm>
            <a:off x="3894138" y="433388"/>
            <a:ext cx="1460500" cy="3629025"/>
            <a:chOff x="3893612" y="432594"/>
            <a:chExt cx="1461603" cy="3629187"/>
          </a:xfrm>
        </p:grpSpPr>
        <p:sp>
          <p:nvSpPr>
            <p:cNvPr id="10" name="Rounded Rectangle 9"/>
            <p:cNvSpPr>
              <a:spLocks noChangeAspect="1"/>
            </p:cNvSpPr>
            <p:nvPr/>
          </p:nvSpPr>
          <p:spPr>
            <a:xfrm>
              <a:off x="4116030" y="997769"/>
              <a:ext cx="1016767" cy="50008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Starts and stops</a:t>
              </a:r>
            </a:p>
          </p:txBody>
        </p:sp>
        <p:sp>
          <p:nvSpPr>
            <p:cNvPr id="11" name="Rounded Rectangle 10"/>
            <p:cNvSpPr>
              <a:spLocks noChangeAspect="1"/>
            </p:cNvSpPr>
            <p:nvPr/>
          </p:nvSpPr>
          <p:spPr>
            <a:xfrm>
              <a:off x="4116030" y="1569295"/>
              <a:ext cx="1016767" cy="501672"/>
            </a:xfrm>
            <a:prstGeom prst="roundRect">
              <a:avLst/>
            </a:prstGeom>
            <a:gradFill>
              <a:gsLst>
                <a:gs pos="45000">
                  <a:schemeClr val="tx1">
                    <a:lumMod val="50000"/>
                    <a:lumOff val="5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Multiple calls</a:t>
              </a:r>
            </a:p>
          </p:txBody>
        </p:sp>
        <p:sp>
          <p:nvSpPr>
            <p:cNvPr id="12" name="Rounded Rectangle 11"/>
            <p:cNvSpPr>
              <a:spLocks noChangeAspect="1"/>
            </p:cNvSpPr>
            <p:nvPr/>
          </p:nvSpPr>
          <p:spPr>
            <a:xfrm>
              <a:off x="4116030" y="3369600"/>
              <a:ext cx="1016767" cy="500084"/>
            </a:xfrm>
            <a:prstGeom prst="roundRect">
              <a:avLst/>
            </a:prstGeom>
            <a:gradFill>
              <a:gsLst>
                <a:gs pos="4900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Introns</a:t>
              </a:r>
            </a:p>
          </p:txBody>
        </p:sp>
        <p:sp>
          <p:nvSpPr>
            <p:cNvPr id="13" name="Rounded Rectangle 12"/>
            <p:cNvSpPr>
              <a:spLocks noChangeAspect="1"/>
            </p:cNvSpPr>
            <p:nvPr/>
          </p:nvSpPr>
          <p:spPr>
            <a:xfrm>
              <a:off x="4116030" y="2166221"/>
              <a:ext cx="1016767" cy="50008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/>
                <a:t>Paralogs</a:t>
              </a:r>
              <a:endParaRPr lang="en-US" sz="1400" dirty="0"/>
            </a:p>
          </p:txBody>
        </p:sp>
        <p:sp>
          <p:nvSpPr>
            <p:cNvPr id="14" name="Rounded Rectangle 13"/>
            <p:cNvSpPr>
              <a:spLocks noChangeAspect="1"/>
            </p:cNvSpPr>
            <p:nvPr/>
          </p:nvSpPr>
          <p:spPr>
            <a:xfrm>
              <a:off x="4068369" y="2761560"/>
              <a:ext cx="1112089" cy="500085"/>
            </a:xfrm>
            <a:prstGeom prst="roundRect">
              <a:avLst/>
            </a:prstGeom>
            <a:gradFill>
              <a:gsLst>
                <a:gs pos="45000">
                  <a:schemeClr val="tx1">
                    <a:lumMod val="50000"/>
                    <a:lumOff val="5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Superfluous </a:t>
              </a:r>
              <a:r>
                <a:rPr lang="en-US" sz="1400" dirty="0" err="1"/>
                <a:t>contigs</a:t>
              </a:r>
              <a:endParaRPr lang="en-US" sz="1400" dirty="0"/>
            </a:p>
          </p:txBody>
        </p:sp>
        <p:sp>
          <p:nvSpPr>
            <p:cNvPr id="2073" name="TextBox 27"/>
            <p:cNvSpPr txBox="1">
              <a:spLocks noChangeArrowheads="1"/>
            </p:cNvSpPr>
            <p:nvPr/>
          </p:nvSpPr>
          <p:spPr bwMode="auto">
            <a:xfrm>
              <a:off x="4169376" y="432594"/>
              <a:ext cx="910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/>
                <a:t>Phase 1</a:t>
              </a:r>
            </a:p>
          </p:txBody>
        </p:sp>
        <p:sp>
          <p:nvSpPr>
            <p:cNvPr id="112" name="Frame 111"/>
            <p:cNvSpPr>
              <a:spLocks noChangeAspect="1"/>
            </p:cNvSpPr>
            <p:nvPr/>
          </p:nvSpPr>
          <p:spPr>
            <a:xfrm>
              <a:off x="3893612" y="826312"/>
              <a:ext cx="1461603" cy="3235469"/>
            </a:xfrm>
            <a:prstGeom prst="frame">
              <a:avLst>
                <a:gd name="adj1" fmla="val 480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650956" y="2187193"/>
            <a:ext cx="4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2%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98959" y="2784818"/>
            <a:ext cx="62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18%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63389" y="1012489"/>
            <a:ext cx="625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&lt;2%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1297469" y="3462501"/>
            <a:ext cx="1484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80% of ORFs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62262" y="2183363"/>
            <a:ext cx="62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15%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3263389" y="1638313"/>
            <a:ext cx="625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&lt;1%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3324122" y="3447846"/>
            <a:ext cx="4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5%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3293773" y="2816023"/>
            <a:ext cx="54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1/2</a:t>
            </a:r>
            <a:endParaRPr lang="en-US" sz="20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8013700" y="108375"/>
            <a:ext cx="969264" cy="1219884"/>
            <a:chOff x="143367" y="5131018"/>
            <a:chExt cx="969264" cy="121988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367" y="5131018"/>
              <a:ext cx="969264" cy="987552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215182" y="6073903"/>
              <a:ext cx="8622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Olivia Lang</a:t>
              </a:r>
              <a:endParaRPr lang="en-US" sz="1200" dirty="0"/>
            </a:p>
          </p:txBody>
        </p:sp>
      </p:grpSp>
      <p:sp>
        <p:nvSpPr>
          <p:cNvPr id="41" name="TextBox 28"/>
          <p:cNvSpPr txBox="1">
            <a:spLocks noChangeArrowheads="1"/>
          </p:cNvSpPr>
          <p:nvPr/>
        </p:nvSpPr>
        <p:spPr bwMode="auto">
          <a:xfrm>
            <a:off x="5917406" y="4501576"/>
            <a:ext cx="1749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w</a:t>
            </a:r>
            <a:r>
              <a:rPr lang="en-US" dirty="0" smtClean="0"/>
              <a:t>ork in progress</a:t>
            </a:r>
            <a:endParaRPr lang="en-US" dirty="0"/>
          </a:p>
        </p:txBody>
      </p:sp>
      <p:sp>
        <p:nvSpPr>
          <p:cNvPr id="42" name="TextBox 28"/>
          <p:cNvSpPr txBox="1">
            <a:spLocks noChangeArrowheads="1"/>
          </p:cNvSpPr>
          <p:nvPr/>
        </p:nvSpPr>
        <p:spPr bwMode="auto">
          <a:xfrm>
            <a:off x="1432936" y="4501576"/>
            <a:ext cx="11849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 smtClean="0"/>
              <a:t>Sept. 2014</a:t>
            </a:r>
            <a:endParaRPr lang="en-US" dirty="0"/>
          </a:p>
        </p:txBody>
      </p:sp>
      <p:sp>
        <p:nvSpPr>
          <p:cNvPr id="47" name="TextBox 28"/>
          <p:cNvSpPr txBox="1">
            <a:spLocks noChangeArrowheads="1"/>
          </p:cNvSpPr>
          <p:nvPr/>
        </p:nvSpPr>
        <p:spPr bwMode="auto">
          <a:xfrm>
            <a:off x="3995073" y="4501576"/>
            <a:ext cx="1182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 smtClean="0"/>
              <a:t>Sept. 2015</a:t>
            </a:r>
            <a:endParaRPr lang="en-US" dirty="0"/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5495626" y="6338455"/>
            <a:ext cx="3105738" cy="473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i="1" dirty="0" err="1" smtClean="0">
                <a:solidFill>
                  <a:srgbClr val="FFFFFF"/>
                </a:solidFill>
              </a:rPr>
              <a:t>www.yeastgenome.org</a:t>
            </a:r>
            <a:endParaRPr lang="en-US" sz="20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41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179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Boundary differences</a:t>
            </a:r>
            <a:endParaRPr lang="en-US" sz="3200" dirty="0"/>
          </a:p>
        </p:txBody>
      </p:sp>
      <p:pic>
        <p:nvPicPr>
          <p:cNvPr id="5" name="Picture 4" descr="rpl2b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3" y="562266"/>
            <a:ext cx="8086725" cy="3648075"/>
          </a:xfrm>
          <a:prstGeom prst="rect">
            <a:avLst/>
          </a:prstGeom>
        </p:spPr>
      </p:pic>
      <p:pic>
        <p:nvPicPr>
          <p:cNvPr id="6" name="Picture 5" descr="rpl2bSEQ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124" y="2688475"/>
            <a:ext cx="3728816" cy="338443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495626" y="6338455"/>
            <a:ext cx="3105738" cy="473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i="1" dirty="0" err="1" smtClean="0">
                <a:solidFill>
                  <a:srgbClr val="FFFFFF"/>
                </a:solidFill>
              </a:rPr>
              <a:t>www.yeastgenome.org</a:t>
            </a:r>
            <a:endParaRPr lang="en-US" sz="20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74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91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Superfluous contigs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745138"/>
              </p:ext>
            </p:extLst>
          </p:nvPr>
        </p:nvGraphicFramePr>
        <p:xfrm>
          <a:off x="815095" y="1359913"/>
          <a:ext cx="3168070" cy="43484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136070"/>
                <a:gridCol w="992909"/>
                <a:gridCol w="1039091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Strain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 </a:t>
                      </a:r>
                      <a:endParaRPr lang="en-US" sz="1800" dirty="0">
                        <a:effectLst/>
                        <a:latin typeface="+mj-lt"/>
                        <a:ea typeface="ＭＳ 明朝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Original</a:t>
                      </a:r>
                      <a:r>
                        <a:rPr lang="en-US" sz="1800" baseline="0" dirty="0" smtClean="0">
                          <a:latin typeface="+mj-lt"/>
                        </a:rPr>
                        <a:t> set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Curated</a:t>
                      </a:r>
                      <a:r>
                        <a:rPr lang="en-US" sz="1800" baseline="0" dirty="0" smtClean="0">
                          <a:latin typeface="+mj-lt"/>
                        </a:rPr>
                        <a:t> set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CEN.PK</a:t>
                      </a:r>
                      <a:endParaRPr lang="en-US" sz="1800" dirty="0">
                        <a:effectLst/>
                        <a:latin typeface="+mj-lt"/>
                        <a:ea typeface="ＭＳ 明朝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189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D273-10B</a:t>
                      </a:r>
                      <a:endParaRPr lang="en-US" sz="1800">
                        <a:effectLst/>
                        <a:latin typeface="+mj-lt"/>
                        <a:ea typeface="ＭＳ 明朝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203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FL100</a:t>
                      </a:r>
                      <a:endParaRPr lang="en-US" sz="1800" dirty="0">
                        <a:effectLst/>
                        <a:latin typeface="+mj-lt"/>
                        <a:ea typeface="ＭＳ 明朝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174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JK9-3d</a:t>
                      </a:r>
                      <a:endParaRPr lang="en-US" sz="1800" dirty="0">
                        <a:effectLst/>
                        <a:latin typeface="+mj-lt"/>
                        <a:ea typeface="ＭＳ 明朝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197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RM11-1a</a:t>
                      </a:r>
                      <a:endParaRPr lang="en-US" sz="1800">
                        <a:effectLst/>
                        <a:latin typeface="+mj-lt"/>
                        <a:ea typeface="ＭＳ 明朝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169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SEY6210</a:t>
                      </a:r>
                      <a:endParaRPr lang="en-US" sz="1800" dirty="0">
                        <a:effectLst/>
                        <a:latin typeface="+mj-lt"/>
                        <a:ea typeface="ＭＳ 明朝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183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Σ1278b</a:t>
                      </a:r>
                      <a:endParaRPr lang="en-US" sz="1800" dirty="0">
                        <a:effectLst/>
                        <a:latin typeface="+mj-lt"/>
                        <a:ea typeface="ＭＳ 明朝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206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W303</a:t>
                      </a:r>
                      <a:endParaRPr lang="en-US" sz="1800" dirty="0">
                        <a:effectLst/>
                        <a:latin typeface="+mj-lt"/>
                        <a:ea typeface="ＭＳ 明朝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236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X2180-1A</a:t>
                      </a:r>
                      <a:endParaRPr lang="en-US" sz="1800" dirty="0">
                        <a:effectLst/>
                        <a:latin typeface="+mj-lt"/>
                        <a:ea typeface="ＭＳ 明朝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Y55</a:t>
                      </a:r>
                      <a:endParaRPr lang="en-US" sz="1800" dirty="0">
                        <a:effectLst/>
                        <a:latin typeface="+mj-lt"/>
                        <a:ea typeface="ＭＳ 明朝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198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90986" y="1500909"/>
            <a:ext cx="45604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Large number of redundant contigs (~50%)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Unnecessarily complicate annotation</a:t>
            </a:r>
          </a:p>
          <a:p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Removed from sequence files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No genes called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Short overall length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Ambiguous sequence</a:t>
            </a:r>
          </a:p>
          <a:p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95626" y="6338455"/>
            <a:ext cx="3105738" cy="473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i="1" dirty="0" err="1" smtClean="0">
                <a:solidFill>
                  <a:srgbClr val="FFFFFF"/>
                </a:solidFill>
              </a:rPr>
              <a:t>www.yeastgenome.org</a:t>
            </a:r>
            <a:endParaRPr lang="en-US" sz="20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93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GiltaePipelin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31950"/>
            <a:ext cx="243681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stCxn id="2050" idx="2"/>
          </p:cNvCxnSpPr>
          <p:nvPr/>
        </p:nvCxnSpPr>
        <p:spPr>
          <a:xfrm>
            <a:off x="1979613" y="3416300"/>
            <a:ext cx="2117725" cy="1423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2" name="TextBox 26"/>
          <p:cNvSpPr txBox="1">
            <a:spLocks noChangeArrowheads="1"/>
          </p:cNvSpPr>
          <p:nvPr/>
        </p:nvSpPr>
        <p:spPr bwMode="auto">
          <a:xfrm>
            <a:off x="668480" y="1235940"/>
            <a:ext cx="2636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Automated AGAPE output</a:t>
            </a:r>
          </a:p>
        </p:txBody>
      </p:sp>
      <p:sp>
        <p:nvSpPr>
          <p:cNvPr id="2053" name="TextBox 28"/>
          <p:cNvSpPr txBox="1">
            <a:spLocks noChangeArrowheads="1"/>
          </p:cNvSpPr>
          <p:nvPr/>
        </p:nvSpPr>
        <p:spPr bwMode="auto">
          <a:xfrm>
            <a:off x="4868863" y="128588"/>
            <a:ext cx="1733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Manual curation</a:t>
            </a:r>
          </a:p>
        </p:txBody>
      </p:sp>
      <p:grpSp>
        <p:nvGrpSpPr>
          <p:cNvPr id="2054" name="Group 114"/>
          <p:cNvGrpSpPr>
            <a:grpSpLocks/>
          </p:cNvGrpSpPr>
          <p:nvPr/>
        </p:nvGrpSpPr>
        <p:grpSpPr bwMode="auto">
          <a:xfrm>
            <a:off x="6002338" y="433388"/>
            <a:ext cx="1525587" cy="3629025"/>
            <a:chOff x="6265722" y="432594"/>
            <a:chExt cx="1526016" cy="3629187"/>
          </a:xfrm>
        </p:grpSpPr>
        <p:sp>
          <p:nvSpPr>
            <p:cNvPr id="22" name="Rounded Rectangle 21"/>
            <p:cNvSpPr>
              <a:spLocks noChangeAspect="1"/>
            </p:cNvSpPr>
            <p:nvPr/>
          </p:nvSpPr>
          <p:spPr>
            <a:xfrm>
              <a:off x="6407049" y="997769"/>
              <a:ext cx="1243363" cy="500084"/>
            </a:xfrm>
            <a:prstGeom prst="roundRect">
              <a:avLst/>
            </a:prstGeom>
            <a:gradFill>
              <a:gsLst>
                <a:gs pos="4900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Chromosomal elements</a:t>
              </a:r>
            </a:p>
          </p:txBody>
        </p:sp>
        <p:sp>
          <p:nvSpPr>
            <p:cNvPr id="23" name="Rounded Rectangle 22"/>
            <p:cNvSpPr>
              <a:spLocks noChangeAspect="1"/>
            </p:cNvSpPr>
            <p:nvPr/>
          </p:nvSpPr>
          <p:spPr>
            <a:xfrm>
              <a:off x="6521381" y="1594696"/>
              <a:ext cx="1014698" cy="500084"/>
            </a:xfrm>
            <a:prstGeom prst="roundRect">
              <a:avLst/>
            </a:prstGeom>
            <a:gradFill>
              <a:gsLst>
                <a:gs pos="4900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RNA genes</a:t>
              </a:r>
            </a:p>
          </p:txBody>
        </p:sp>
        <p:sp>
          <p:nvSpPr>
            <p:cNvPr id="24" name="Rounded Rectangle 23"/>
            <p:cNvSpPr>
              <a:spLocks noChangeAspect="1"/>
            </p:cNvSpPr>
            <p:nvPr/>
          </p:nvSpPr>
          <p:spPr>
            <a:xfrm>
              <a:off x="6426104" y="3382301"/>
              <a:ext cx="1205252" cy="50008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/>
                <a:t>Supercontigs</a:t>
              </a:r>
              <a:endParaRPr lang="en-US" sz="1400" dirty="0"/>
            </a:p>
          </p:txBody>
        </p:sp>
        <p:sp>
          <p:nvSpPr>
            <p:cNvPr id="26" name="Rounded Rectangle 25"/>
            <p:cNvSpPr>
              <a:spLocks noChangeAspect="1"/>
            </p:cNvSpPr>
            <p:nvPr/>
          </p:nvSpPr>
          <p:spPr>
            <a:xfrm>
              <a:off x="6472155" y="2785374"/>
              <a:ext cx="1113150" cy="50008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Omissions</a:t>
              </a:r>
            </a:p>
          </p:txBody>
        </p:sp>
        <p:sp>
          <p:nvSpPr>
            <p:cNvPr id="2084" name="TextBox 30"/>
            <p:cNvSpPr txBox="1">
              <a:spLocks noChangeArrowheads="1"/>
            </p:cNvSpPr>
            <p:nvPr/>
          </p:nvSpPr>
          <p:spPr bwMode="auto">
            <a:xfrm>
              <a:off x="6573693" y="432594"/>
              <a:ext cx="910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/>
                <a:t>Phase 2</a:t>
              </a:r>
            </a:p>
          </p:txBody>
        </p:sp>
        <p:sp>
          <p:nvSpPr>
            <p:cNvPr id="32" name="Frame 31"/>
            <p:cNvSpPr>
              <a:spLocks noChangeAspect="1"/>
            </p:cNvSpPr>
            <p:nvPr/>
          </p:nvSpPr>
          <p:spPr>
            <a:xfrm>
              <a:off x="6265722" y="826312"/>
              <a:ext cx="1526016" cy="3235469"/>
            </a:xfrm>
            <a:prstGeom prst="frame">
              <a:avLst>
                <a:gd name="adj1" fmla="val 480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schemeClr val="tx1"/>
                </a:solidFill>
              </a:endParaRP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>
            <a:off x="3354388" y="2463800"/>
            <a:ext cx="3714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497513" y="2452688"/>
            <a:ext cx="3698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637088" y="4062413"/>
            <a:ext cx="0" cy="777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2" idx="2"/>
          </p:cNvCxnSpPr>
          <p:nvPr/>
        </p:nvCxnSpPr>
        <p:spPr>
          <a:xfrm flipH="1">
            <a:off x="5181600" y="4062413"/>
            <a:ext cx="1584325" cy="955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9" name="TextBox 76"/>
          <p:cNvSpPr txBox="1">
            <a:spLocks noChangeArrowheads="1"/>
          </p:cNvSpPr>
          <p:nvPr/>
        </p:nvSpPr>
        <p:spPr bwMode="auto">
          <a:xfrm>
            <a:off x="6440488" y="5184775"/>
            <a:ext cx="758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/>
              <a:t>Legend:</a:t>
            </a:r>
          </a:p>
        </p:txBody>
      </p:sp>
      <p:grpSp>
        <p:nvGrpSpPr>
          <p:cNvPr id="2060" name="Group 79"/>
          <p:cNvGrpSpPr>
            <a:grpSpLocks/>
          </p:cNvGrpSpPr>
          <p:nvPr/>
        </p:nvGrpSpPr>
        <p:grpSpPr bwMode="auto">
          <a:xfrm>
            <a:off x="6511925" y="5554663"/>
            <a:ext cx="1501775" cy="617537"/>
            <a:chOff x="7278583" y="5758544"/>
            <a:chExt cx="1501512" cy="617793"/>
          </a:xfrm>
        </p:grpSpPr>
        <p:sp>
          <p:nvSpPr>
            <p:cNvPr id="74" name="Rounded Rectangle 73"/>
            <p:cNvSpPr/>
            <p:nvPr/>
          </p:nvSpPr>
          <p:spPr>
            <a:xfrm>
              <a:off x="7278583" y="5758544"/>
              <a:ext cx="620604" cy="26681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added</a:t>
              </a: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7961088" y="5758544"/>
              <a:ext cx="819007" cy="266811"/>
            </a:xfrm>
            <a:prstGeom prst="roundRect">
              <a:avLst/>
            </a:prstGeom>
            <a:gradFill>
              <a:gsLst>
                <a:gs pos="45000">
                  <a:schemeClr val="tx1">
                    <a:lumMod val="50000"/>
                    <a:lumOff val="5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removed</a:t>
              </a: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7278583" y="6109526"/>
              <a:ext cx="620604" cy="2668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edited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7961088" y="6109526"/>
              <a:ext cx="819007" cy="2668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resolved</a:t>
              </a:r>
            </a:p>
          </p:txBody>
        </p:sp>
      </p:grpSp>
      <p:pic>
        <p:nvPicPr>
          <p:cNvPr id="2061" name="Picture 98" descr="GenBank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t="757" r="4266" b="14987"/>
          <a:stretch>
            <a:fillRect/>
          </a:stretch>
        </p:blipFill>
        <p:spPr bwMode="auto">
          <a:xfrm>
            <a:off x="2076450" y="5815013"/>
            <a:ext cx="135096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0" name="Straight Arrow Connector 99"/>
          <p:cNvCxnSpPr/>
          <p:nvPr/>
        </p:nvCxnSpPr>
        <p:spPr>
          <a:xfrm flipH="1">
            <a:off x="3533775" y="5567363"/>
            <a:ext cx="750888" cy="361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2050" idx="2"/>
          </p:cNvCxnSpPr>
          <p:nvPr/>
        </p:nvCxnSpPr>
        <p:spPr>
          <a:xfrm>
            <a:off x="1979613" y="3416300"/>
            <a:ext cx="668337" cy="2298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4" name="TextBox 104"/>
          <p:cNvSpPr txBox="1">
            <a:spLocks noChangeArrowheads="1"/>
          </p:cNvSpPr>
          <p:nvPr/>
        </p:nvSpPr>
        <p:spPr bwMode="auto">
          <a:xfrm>
            <a:off x="1452563" y="4495800"/>
            <a:ext cx="952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 dirty="0"/>
              <a:t>contig </a:t>
            </a:r>
          </a:p>
          <a:p>
            <a:r>
              <a:rPr lang="en-US" sz="1400" dirty="0"/>
              <a:t>sequences</a:t>
            </a:r>
          </a:p>
        </p:txBody>
      </p:sp>
      <p:sp>
        <p:nvSpPr>
          <p:cNvPr id="2065" name="TextBox 105"/>
          <p:cNvSpPr txBox="1">
            <a:spLocks noChangeArrowheads="1"/>
          </p:cNvSpPr>
          <p:nvPr/>
        </p:nvSpPr>
        <p:spPr bwMode="auto">
          <a:xfrm>
            <a:off x="3894138" y="5657850"/>
            <a:ext cx="1058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/>
              <a:t>annotations</a:t>
            </a:r>
          </a:p>
        </p:txBody>
      </p:sp>
      <p:grpSp>
        <p:nvGrpSpPr>
          <p:cNvPr id="2066" name="Group 113"/>
          <p:cNvGrpSpPr>
            <a:grpSpLocks/>
          </p:cNvGrpSpPr>
          <p:nvPr/>
        </p:nvGrpSpPr>
        <p:grpSpPr bwMode="auto">
          <a:xfrm>
            <a:off x="3894138" y="433388"/>
            <a:ext cx="1460500" cy="3629025"/>
            <a:chOff x="3893612" y="432594"/>
            <a:chExt cx="1461603" cy="3629187"/>
          </a:xfrm>
        </p:grpSpPr>
        <p:sp>
          <p:nvSpPr>
            <p:cNvPr id="10" name="Rounded Rectangle 9"/>
            <p:cNvSpPr>
              <a:spLocks noChangeAspect="1"/>
            </p:cNvSpPr>
            <p:nvPr/>
          </p:nvSpPr>
          <p:spPr>
            <a:xfrm>
              <a:off x="4116030" y="997769"/>
              <a:ext cx="1016767" cy="50008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Starts and stops</a:t>
              </a:r>
            </a:p>
          </p:txBody>
        </p:sp>
        <p:sp>
          <p:nvSpPr>
            <p:cNvPr id="11" name="Rounded Rectangle 10"/>
            <p:cNvSpPr>
              <a:spLocks noChangeAspect="1"/>
            </p:cNvSpPr>
            <p:nvPr/>
          </p:nvSpPr>
          <p:spPr>
            <a:xfrm>
              <a:off x="4116030" y="1569295"/>
              <a:ext cx="1016767" cy="501672"/>
            </a:xfrm>
            <a:prstGeom prst="roundRect">
              <a:avLst/>
            </a:prstGeom>
            <a:gradFill>
              <a:gsLst>
                <a:gs pos="45000">
                  <a:schemeClr val="tx1">
                    <a:lumMod val="50000"/>
                    <a:lumOff val="5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Multiple calls</a:t>
              </a:r>
            </a:p>
          </p:txBody>
        </p:sp>
        <p:sp>
          <p:nvSpPr>
            <p:cNvPr id="12" name="Rounded Rectangle 11"/>
            <p:cNvSpPr>
              <a:spLocks noChangeAspect="1"/>
            </p:cNvSpPr>
            <p:nvPr/>
          </p:nvSpPr>
          <p:spPr>
            <a:xfrm>
              <a:off x="4116030" y="3369600"/>
              <a:ext cx="1016767" cy="500084"/>
            </a:xfrm>
            <a:prstGeom prst="roundRect">
              <a:avLst/>
            </a:prstGeom>
            <a:gradFill>
              <a:gsLst>
                <a:gs pos="4900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Introns</a:t>
              </a:r>
            </a:p>
          </p:txBody>
        </p:sp>
        <p:sp>
          <p:nvSpPr>
            <p:cNvPr id="13" name="Rounded Rectangle 12"/>
            <p:cNvSpPr>
              <a:spLocks noChangeAspect="1"/>
            </p:cNvSpPr>
            <p:nvPr/>
          </p:nvSpPr>
          <p:spPr>
            <a:xfrm>
              <a:off x="4116030" y="2166221"/>
              <a:ext cx="1016767" cy="50008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/>
                <a:t>Paralogs</a:t>
              </a:r>
              <a:endParaRPr lang="en-US" sz="1400" dirty="0"/>
            </a:p>
          </p:txBody>
        </p:sp>
        <p:sp>
          <p:nvSpPr>
            <p:cNvPr id="14" name="Rounded Rectangle 13"/>
            <p:cNvSpPr>
              <a:spLocks noChangeAspect="1"/>
            </p:cNvSpPr>
            <p:nvPr/>
          </p:nvSpPr>
          <p:spPr>
            <a:xfrm>
              <a:off x="4068369" y="2761560"/>
              <a:ext cx="1112089" cy="500085"/>
            </a:xfrm>
            <a:prstGeom prst="roundRect">
              <a:avLst/>
            </a:prstGeom>
            <a:gradFill>
              <a:gsLst>
                <a:gs pos="45000">
                  <a:schemeClr val="tx1">
                    <a:lumMod val="50000"/>
                    <a:lumOff val="5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Superfluous </a:t>
              </a:r>
              <a:r>
                <a:rPr lang="en-US" sz="1400" dirty="0" err="1"/>
                <a:t>contigs</a:t>
              </a:r>
              <a:endParaRPr lang="en-US" sz="1400" dirty="0"/>
            </a:p>
          </p:txBody>
        </p:sp>
        <p:sp>
          <p:nvSpPr>
            <p:cNvPr id="2073" name="TextBox 27"/>
            <p:cNvSpPr txBox="1">
              <a:spLocks noChangeArrowheads="1"/>
            </p:cNvSpPr>
            <p:nvPr/>
          </p:nvSpPr>
          <p:spPr bwMode="auto">
            <a:xfrm>
              <a:off x="4169376" y="432594"/>
              <a:ext cx="910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/>
                <a:t>Phase 1</a:t>
              </a:r>
            </a:p>
          </p:txBody>
        </p:sp>
        <p:sp>
          <p:nvSpPr>
            <p:cNvPr id="112" name="Frame 111"/>
            <p:cNvSpPr>
              <a:spLocks noChangeAspect="1"/>
            </p:cNvSpPr>
            <p:nvPr/>
          </p:nvSpPr>
          <p:spPr>
            <a:xfrm>
              <a:off x="3893612" y="826312"/>
              <a:ext cx="1461603" cy="3235469"/>
            </a:xfrm>
            <a:prstGeom prst="frame">
              <a:avLst>
                <a:gd name="adj1" fmla="val 480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2067" name="TextBox 37"/>
          <p:cNvSpPr txBox="1">
            <a:spLocks noChangeArrowheads="1"/>
          </p:cNvSpPr>
          <p:nvPr/>
        </p:nvSpPr>
        <p:spPr bwMode="auto">
          <a:xfrm>
            <a:off x="153988" y="158750"/>
            <a:ext cx="938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Figure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9063" y="128588"/>
            <a:ext cx="973137" cy="1199671"/>
            <a:chOff x="119063" y="128588"/>
            <a:chExt cx="973137" cy="11996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063" y="128588"/>
              <a:ext cx="973137" cy="98935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75227" y="1051260"/>
              <a:ext cx="8941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Giltae</a:t>
              </a:r>
              <a:r>
                <a:rPr lang="en-US" sz="1200" dirty="0" smtClean="0"/>
                <a:t> Song</a:t>
              </a:r>
              <a:endParaRPr lang="en-US" sz="1200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101490" y="47773"/>
            <a:ext cx="2356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Song </a:t>
            </a:r>
            <a:r>
              <a:rPr lang="en-US" sz="1200" i="1" dirty="0" smtClean="0"/>
              <a:t>et al.</a:t>
            </a:r>
            <a:r>
              <a:rPr lang="en-US" sz="1200" dirty="0" smtClean="0"/>
              <a:t> </a:t>
            </a:r>
            <a:r>
              <a:rPr lang="en-US" sz="1200" dirty="0" err="1" smtClean="0"/>
              <a:t>PLoS</a:t>
            </a:r>
            <a:r>
              <a:rPr lang="en-US" sz="1200" dirty="0" smtClean="0"/>
              <a:t> One 10:e0120671.</a:t>
            </a:r>
            <a:endParaRPr lang="en-US" sz="1200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138" y="4548333"/>
            <a:ext cx="1320800" cy="1320800"/>
          </a:xfrm>
          <a:prstGeom prst="rect">
            <a:avLst/>
          </a:prstGeom>
        </p:spPr>
      </p:pic>
      <p:sp>
        <p:nvSpPr>
          <p:cNvPr id="44" name="Rounded Rectangle 43"/>
          <p:cNvSpPr>
            <a:spLocks noChangeAspect="1"/>
          </p:cNvSpPr>
          <p:nvPr/>
        </p:nvSpPr>
        <p:spPr bwMode="auto">
          <a:xfrm>
            <a:off x="6220619" y="2190750"/>
            <a:ext cx="1089025" cy="50006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Unmatched</a:t>
            </a:r>
            <a:endParaRPr lang="en-US" sz="14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8013700" y="108375"/>
            <a:ext cx="969264" cy="1219884"/>
            <a:chOff x="143367" y="5131018"/>
            <a:chExt cx="969264" cy="1219884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3367" y="5131018"/>
              <a:ext cx="969264" cy="987552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215182" y="6073903"/>
              <a:ext cx="8622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Olivia Lang</a:t>
              </a:r>
              <a:endParaRPr lang="en-US" sz="1200" dirty="0"/>
            </a:p>
          </p:txBody>
        </p:sp>
      </p:grpSp>
      <p:sp>
        <p:nvSpPr>
          <p:cNvPr id="48" name="Title 1"/>
          <p:cNvSpPr>
            <a:spLocks noGrp="1"/>
          </p:cNvSpPr>
          <p:nvPr>
            <p:ph type="ctrTitle"/>
          </p:nvPr>
        </p:nvSpPr>
        <p:spPr>
          <a:xfrm>
            <a:off x="5495626" y="6338455"/>
            <a:ext cx="3105738" cy="47336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20000"/>
              </a:lnSpc>
            </a:pPr>
            <a:r>
              <a:rPr lang="en-US" sz="2000" i="1" dirty="0" err="1">
                <a:solidFill>
                  <a:srgbClr val="FFFFFF"/>
                </a:solidFill>
              </a:rPr>
              <a:t>www.yeastgenome.org</a:t>
            </a:r>
            <a:endParaRPr lang="en-US" sz="20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78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91" y="28149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500" dirty="0">
                <a:solidFill>
                  <a:srgbClr val="4A4478"/>
                </a:solidFill>
                <a:latin typeface="Avenir Heavy"/>
                <a:cs typeface="Avenir Heavy"/>
              </a:rPr>
              <a:t>Future directions…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791" y="1488187"/>
            <a:ext cx="7316109" cy="4525963"/>
          </a:xfrm>
        </p:spPr>
        <p:txBody>
          <a:bodyPr>
            <a:noAutofit/>
          </a:bodyPr>
          <a:lstStyle/>
          <a:p>
            <a:pPr marL="742950" indent="-742950">
              <a:buClr>
                <a:srgbClr val="880813"/>
              </a:buClr>
              <a:buFont typeface="+mj-lt"/>
              <a:buAutoNum type="arabicPeriod"/>
            </a:pPr>
            <a:r>
              <a:rPr lang="en-US" sz="2800" b="1" dirty="0">
                <a:latin typeface="Avenir Light"/>
                <a:cs typeface="Avenir Light"/>
              </a:rPr>
              <a:t>Incorporate into database</a:t>
            </a:r>
          </a:p>
          <a:p>
            <a:pPr marL="1143000" lvl="1" indent="-742950">
              <a:buClr>
                <a:srgbClr val="880813"/>
              </a:buClr>
            </a:pPr>
            <a:r>
              <a:rPr lang="en-US" sz="2400" b="1" dirty="0">
                <a:latin typeface="Avenir Light"/>
                <a:cs typeface="Avenir Light"/>
              </a:rPr>
              <a:t>Curated sequence files, annotations</a:t>
            </a:r>
          </a:p>
          <a:p>
            <a:pPr marL="742950" indent="-742950">
              <a:buClr>
                <a:srgbClr val="880813"/>
              </a:buClr>
              <a:buFont typeface="+mj-lt"/>
              <a:buAutoNum type="arabicPeriod"/>
            </a:pPr>
            <a:r>
              <a:rPr lang="en-US" sz="2800" b="1" dirty="0">
                <a:latin typeface="Avenir Light"/>
                <a:cs typeface="Avenir Light"/>
              </a:rPr>
              <a:t>Submit to NCBI’s GenBank</a:t>
            </a:r>
          </a:p>
          <a:p>
            <a:pPr marL="1143000" lvl="1" indent="-742950">
              <a:buClr>
                <a:srgbClr val="880813"/>
              </a:buClr>
            </a:pPr>
            <a:r>
              <a:rPr lang="en-US" sz="2400" b="1" dirty="0">
                <a:latin typeface="Avenir Light"/>
                <a:cs typeface="Avenir Light"/>
              </a:rPr>
              <a:t>Primary sequence </a:t>
            </a:r>
            <a:r>
              <a:rPr lang="en-US" sz="2400" b="1" dirty="0" smtClean="0">
                <a:latin typeface="Avenir Light"/>
                <a:cs typeface="Avenir Light"/>
              </a:rPr>
              <a:t>repository</a:t>
            </a:r>
          </a:p>
          <a:p>
            <a:pPr marL="742950" indent="-742950">
              <a:buClr>
                <a:srgbClr val="880813"/>
              </a:buClr>
              <a:buFont typeface="+mj-lt"/>
              <a:buAutoNum type="arabicPeriod"/>
            </a:pPr>
            <a:r>
              <a:rPr lang="en-US" sz="2800" b="1" dirty="0" smtClean="0">
                <a:latin typeface="Avenir Light"/>
                <a:cs typeface="Avenir Light"/>
              </a:rPr>
              <a:t>Scripts on </a:t>
            </a:r>
            <a:r>
              <a:rPr lang="en-US" sz="2800" b="1" dirty="0" err="1" smtClean="0">
                <a:latin typeface="Avenir Light"/>
                <a:cs typeface="Avenir Light"/>
              </a:rPr>
              <a:t>GitHub</a:t>
            </a:r>
            <a:endParaRPr lang="en-US" sz="2800" b="1" dirty="0">
              <a:latin typeface="Avenir Light"/>
              <a:cs typeface="Avenir Light"/>
            </a:endParaRPr>
          </a:p>
          <a:p>
            <a:pPr marL="742950" indent="-742950">
              <a:buClr>
                <a:srgbClr val="880813"/>
              </a:buClr>
              <a:buFont typeface="+mj-lt"/>
              <a:buAutoNum type="arabicPeriod"/>
            </a:pPr>
            <a:r>
              <a:rPr lang="en-US" sz="2800" b="1" dirty="0" smtClean="0">
                <a:latin typeface="Avenir Light"/>
                <a:cs typeface="Avenir Light"/>
              </a:rPr>
              <a:t>Updates as needed</a:t>
            </a:r>
            <a:endParaRPr lang="en-US" sz="2400" b="1" dirty="0">
              <a:latin typeface="Avenir Light"/>
              <a:cs typeface="Avenir Light"/>
            </a:endParaRPr>
          </a:p>
          <a:p>
            <a:pPr marL="742950" indent="-742950">
              <a:buClr>
                <a:srgbClr val="880813"/>
              </a:buClr>
              <a:buFont typeface="+mj-lt"/>
              <a:buAutoNum type="arabicPeriod"/>
            </a:pPr>
            <a:r>
              <a:rPr lang="en-US" sz="2800" b="1" dirty="0">
                <a:latin typeface="Avenir Light"/>
                <a:cs typeface="Avenir Light"/>
              </a:rPr>
              <a:t>Expand panel further</a:t>
            </a:r>
          </a:p>
          <a:p>
            <a:pPr marL="1143000" lvl="1" indent="-742950">
              <a:buClr>
                <a:srgbClr val="880813"/>
              </a:buClr>
            </a:pPr>
            <a:r>
              <a:rPr lang="en-US" sz="2400" b="1" dirty="0">
                <a:latin typeface="Avenir Light"/>
                <a:cs typeface="Avenir Light"/>
              </a:rPr>
              <a:t>Emerging, underserved areas of study</a:t>
            </a:r>
          </a:p>
        </p:txBody>
      </p:sp>
    </p:spTree>
    <p:extLst>
      <p:ext uri="{BB962C8B-B14F-4D97-AF65-F5344CB8AC3E}">
        <p14:creationId xmlns:p14="http://schemas.microsoft.com/office/powerpoint/2010/main" val="356013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5626" y="6338455"/>
            <a:ext cx="3105738" cy="47336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20000"/>
              </a:lnSpc>
            </a:pPr>
            <a:r>
              <a:rPr lang="en-US" sz="2000" i="1" dirty="0" err="1">
                <a:solidFill>
                  <a:srgbClr val="FFFFFF"/>
                </a:solidFill>
              </a:rPr>
              <a:t>www.yeastgenome.org</a:t>
            </a:r>
            <a:endParaRPr lang="en-US" sz="2000" i="1" dirty="0">
              <a:solidFill>
                <a:srgbClr val="FFFFFF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08700" y="2774582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Palatino Linotype"/>
              <a:cs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7312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Heavy"/>
                <a:cs typeface="Avenir Heavy"/>
              </a:rPr>
              <a:t>Curation adds value</a:t>
            </a:r>
            <a:endParaRPr lang="en-US" sz="60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86075" y="1077470"/>
            <a:ext cx="3371850" cy="3257550"/>
            <a:chOff x="2886075" y="1800225"/>
            <a:chExt cx="3371850" cy="3257550"/>
          </a:xfrm>
        </p:grpSpPr>
        <p:pic>
          <p:nvPicPr>
            <p:cNvPr id="7" name="Picture 6" descr="puzzlePiec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6075" y="1800225"/>
              <a:ext cx="3371850" cy="3257550"/>
            </a:xfrm>
            <a:prstGeom prst="rect">
              <a:avLst/>
            </a:prstGeom>
          </p:spPr>
        </p:pic>
        <p:pic>
          <p:nvPicPr>
            <p:cNvPr id="8" name="Picture 82" descr="SuperYeas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6100" y="3846152"/>
              <a:ext cx="285750" cy="158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473537" y="5745235"/>
            <a:ext cx="8196927" cy="471170"/>
            <a:chOff x="299027" y="5745235"/>
            <a:chExt cx="8196927" cy="471170"/>
          </a:xfrm>
        </p:grpSpPr>
        <p:pic>
          <p:nvPicPr>
            <p:cNvPr id="9" name="Picture 8" descr="logo_nih-nhgri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027" y="5828953"/>
              <a:ext cx="3140613" cy="303734"/>
            </a:xfrm>
            <a:prstGeom prst="rect">
              <a:avLst/>
            </a:prstGeom>
          </p:spPr>
        </p:pic>
        <p:pic>
          <p:nvPicPr>
            <p:cNvPr id="11" name="Picture 10" descr="GO.tif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8627" y="5745235"/>
              <a:ext cx="3022600" cy="471170"/>
            </a:xfrm>
            <a:prstGeom prst="rect">
              <a:avLst/>
            </a:prstGeom>
          </p:spPr>
        </p:pic>
        <p:pic>
          <p:nvPicPr>
            <p:cNvPr id="12" name="Picture 11" descr="INTERMOD.tif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14" y="5809370"/>
              <a:ext cx="1475740" cy="32004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547099" y="1616070"/>
            <a:ext cx="2158974" cy="2409383"/>
            <a:chOff x="519553" y="1909461"/>
            <a:chExt cx="2158974" cy="2409383"/>
          </a:xfrm>
        </p:grpSpPr>
        <p:grpSp>
          <p:nvGrpSpPr>
            <p:cNvPr id="18" name="Group 17"/>
            <p:cNvGrpSpPr/>
            <p:nvPr/>
          </p:nvGrpSpPr>
          <p:grpSpPr>
            <a:xfrm>
              <a:off x="519553" y="1909461"/>
              <a:ext cx="1005840" cy="1219884"/>
              <a:chOff x="143367" y="5131018"/>
              <a:chExt cx="1005840" cy="121988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105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3367" y="5131018"/>
                <a:ext cx="1005840" cy="1000252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215182" y="6073903"/>
                <a:ext cx="8622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Olivia Lang</a:t>
                </a:r>
                <a:endParaRPr lang="en-US" sz="1200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672687" y="3106699"/>
              <a:ext cx="1005840" cy="1212145"/>
              <a:chOff x="707316" y="3257271"/>
              <a:chExt cx="1005840" cy="1212145"/>
            </a:xfrm>
          </p:grpSpPr>
          <p:pic>
            <p:nvPicPr>
              <p:cNvPr id="14" name="Picture 13"/>
              <p:cNvPicPr>
                <a:picLocks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7316" y="3257271"/>
                <a:ext cx="1005840" cy="996696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752419" y="4192417"/>
                <a:ext cx="91563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Gail Binkley</a:t>
                </a:r>
                <a:endParaRPr lang="en-US" sz="1200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19553" y="3100033"/>
              <a:ext cx="1005840" cy="1218811"/>
              <a:chOff x="2196804" y="1728297"/>
              <a:chExt cx="1005840" cy="1218811"/>
            </a:xfrm>
          </p:grpSpPr>
          <p:pic>
            <p:nvPicPr>
              <p:cNvPr id="16" name="Picture 15"/>
              <p:cNvPicPr>
                <a:picLocks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6804" y="1728297"/>
                <a:ext cx="1005840" cy="996696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2235895" y="2670109"/>
                <a:ext cx="9276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/>
                  <a:t>Shuai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Weng</a:t>
                </a:r>
                <a:endParaRPr lang="en-US" sz="1200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682038" y="1912805"/>
              <a:ext cx="973137" cy="1199671"/>
              <a:chOff x="119063" y="128588"/>
              <a:chExt cx="973137" cy="1199671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9063" y="128588"/>
                <a:ext cx="973137" cy="989356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175227" y="1051260"/>
                <a:ext cx="8941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/>
                  <a:t>Giltae</a:t>
                </a:r>
                <a:r>
                  <a:rPr lang="en-US" sz="1200" dirty="0" smtClean="0"/>
                  <a:t> Song</a:t>
                </a:r>
                <a:endParaRPr lang="en-US" sz="1200" dirty="0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7094527" y="2974032"/>
            <a:ext cx="1261884" cy="1249007"/>
            <a:chOff x="7677821" y="2320666"/>
            <a:chExt cx="1261884" cy="1249007"/>
          </a:xfrm>
        </p:grpSpPr>
        <p:pic>
          <p:nvPicPr>
            <p:cNvPr id="39" name="Picture 38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805843" y="2320666"/>
              <a:ext cx="1005840" cy="996696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7677821" y="3292674"/>
              <a:ext cx="12618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J. Michael Cherry</a:t>
              </a:r>
              <a:endParaRPr lang="en-US" sz="1200" dirty="0"/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3"/>
          <a:srcRect l="15497" r="15000" b="8125"/>
          <a:stretch/>
        </p:blipFill>
        <p:spPr>
          <a:xfrm>
            <a:off x="6566941" y="1542116"/>
            <a:ext cx="2317056" cy="114347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1896" y="4472604"/>
            <a:ext cx="8560209" cy="953913"/>
            <a:chOff x="281564" y="4472604"/>
            <a:chExt cx="8560209" cy="953913"/>
          </a:xfrm>
        </p:grpSpPr>
        <p:grpSp>
          <p:nvGrpSpPr>
            <p:cNvPr id="49" name="Group 48"/>
            <p:cNvGrpSpPr/>
            <p:nvPr/>
          </p:nvGrpSpPr>
          <p:grpSpPr>
            <a:xfrm>
              <a:off x="281564" y="4472604"/>
              <a:ext cx="7804356" cy="953913"/>
              <a:chOff x="558644" y="4472604"/>
              <a:chExt cx="7804356" cy="953913"/>
            </a:xfrm>
          </p:grpSpPr>
          <p:pic>
            <p:nvPicPr>
              <p:cNvPr id="29" name="Picture 28"/>
              <p:cNvPicPr>
                <a:picLocks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8644" y="4472604"/>
                <a:ext cx="777240" cy="768096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587112" y="5180296"/>
                <a:ext cx="7775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Pedro </a:t>
                </a:r>
                <a:r>
                  <a:rPr lang="en-US" sz="1000" dirty="0" err="1" smtClean="0"/>
                  <a:t>Assis</a:t>
                </a:r>
                <a:endParaRPr lang="en-US" sz="1000" dirty="0"/>
              </a:p>
            </p:txBody>
          </p:sp>
          <p:pic>
            <p:nvPicPr>
              <p:cNvPr id="31" name="Picture 30"/>
              <p:cNvPicPr>
                <a:picLocks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06910" y="4472604"/>
                <a:ext cx="777240" cy="768096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66721" y="4472604"/>
                <a:ext cx="777240" cy="768096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26532" y="4472604"/>
                <a:ext cx="777240" cy="768096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09433" y="4472604"/>
                <a:ext cx="777240" cy="768096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69244" y="4472604"/>
                <a:ext cx="777240" cy="768096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29055" y="4472604"/>
                <a:ext cx="777240" cy="768096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88866" y="4472604"/>
                <a:ext cx="777240" cy="768096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60224" y="4472604"/>
                <a:ext cx="777240" cy="768096"/>
              </a:xfrm>
              <a:prstGeom prst="rect">
                <a:avLst/>
              </a:prstGeom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1272279" y="5180296"/>
                <a:ext cx="10365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Sage </a:t>
                </a:r>
                <a:r>
                  <a:rPr lang="en-US" sz="1000" dirty="0" err="1" smtClean="0"/>
                  <a:t>Hellerstedt</a:t>
                </a:r>
                <a:endParaRPr lang="en-US" sz="1000" dirty="0" smtClean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201644" y="5180296"/>
                <a:ext cx="90764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 smtClean="0"/>
                  <a:t>Kalpana</a:t>
                </a:r>
                <a:r>
                  <a:rPr lang="en-US" sz="1000" dirty="0" smtClean="0"/>
                  <a:t> </a:t>
                </a:r>
                <a:r>
                  <a:rPr lang="en-US" sz="1000" dirty="0" err="1" smtClean="0"/>
                  <a:t>Karra</a:t>
                </a:r>
                <a:endParaRPr lang="en-US" sz="10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946728" y="5180296"/>
                <a:ext cx="115141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/>
                  <a:t>Kevin MacPherson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937342" y="5180296"/>
                <a:ext cx="101271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Stuart </a:t>
                </a:r>
                <a:r>
                  <a:rPr lang="en-US" sz="1000" dirty="0" err="1" smtClean="0"/>
                  <a:t>Miyasato</a:t>
                </a:r>
                <a:endParaRPr lang="en-US" sz="10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906745" y="5180296"/>
                <a:ext cx="68003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Rob Nash</a:t>
                </a:r>
                <a:endParaRPr lang="en-US" sz="10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611849" y="5180296"/>
                <a:ext cx="101816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Travis Sheppard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553847" y="5180296"/>
                <a:ext cx="8714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Matt </a:t>
                </a:r>
                <a:r>
                  <a:rPr lang="en-US" sz="1000" dirty="0" err="1" smtClean="0"/>
                  <a:t>Simison</a:t>
                </a:r>
                <a:endParaRPr lang="en-US" sz="1000" dirty="0" smtClean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344773" y="5180296"/>
                <a:ext cx="10182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 smtClean="0"/>
                  <a:t>Marek</a:t>
                </a:r>
                <a:r>
                  <a:rPr lang="en-US" sz="1000" dirty="0" smtClean="0"/>
                  <a:t> </a:t>
                </a:r>
                <a:r>
                  <a:rPr lang="en-US" sz="1000" dirty="0" err="1" smtClean="0"/>
                  <a:t>Skrzypek</a:t>
                </a:r>
                <a:endParaRPr lang="en-US" sz="1000" dirty="0"/>
              </a:p>
            </p:txBody>
          </p:sp>
        </p:grpSp>
        <p:pic>
          <p:nvPicPr>
            <p:cNvPr id="3" name="Picture 2"/>
            <p:cNvPicPr>
              <a:picLocks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8051285" y="4472604"/>
              <a:ext cx="777240" cy="768096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8048905" y="5173893"/>
              <a:ext cx="7928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Edith Wong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9801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91" y="28149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500" dirty="0" smtClean="0">
                <a:solidFill>
                  <a:srgbClr val="4A4478"/>
                </a:solidFill>
                <a:latin typeface="Avenir Heavy"/>
                <a:cs typeface="Avenir Heavy"/>
              </a:rPr>
              <a:t>From one to many…</a:t>
            </a:r>
            <a:endParaRPr lang="en-US" sz="4500" dirty="0">
              <a:solidFill>
                <a:srgbClr val="4A4478"/>
              </a:solidFill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791" y="1488187"/>
            <a:ext cx="7316109" cy="4525963"/>
          </a:xfrm>
        </p:spPr>
        <p:txBody>
          <a:bodyPr>
            <a:noAutofit/>
          </a:bodyPr>
          <a:lstStyle/>
          <a:p>
            <a:pPr>
              <a:buClr>
                <a:srgbClr val="880813"/>
              </a:buClr>
            </a:pPr>
            <a:r>
              <a:rPr lang="en-US" b="1" dirty="0" smtClean="0">
                <a:latin typeface="Avenir Light"/>
                <a:cs typeface="Avenir Light"/>
              </a:rPr>
              <a:t>1996: First yeast genome</a:t>
            </a:r>
          </a:p>
          <a:p>
            <a:pPr>
              <a:buClr>
                <a:srgbClr val="880813"/>
              </a:buClr>
            </a:pPr>
            <a:r>
              <a:rPr lang="en-US" b="1" dirty="0" smtClean="0">
                <a:latin typeface="Avenir Light"/>
                <a:cs typeface="Avenir Light"/>
              </a:rPr>
              <a:t>2006: 2</a:t>
            </a:r>
            <a:r>
              <a:rPr lang="en-US" b="1" baseline="30000" dirty="0" smtClean="0">
                <a:latin typeface="Avenir Light"/>
                <a:cs typeface="Avenir Light"/>
              </a:rPr>
              <a:t>nd</a:t>
            </a:r>
            <a:r>
              <a:rPr lang="en-US" b="1" dirty="0" smtClean="0">
                <a:latin typeface="Avenir Light"/>
                <a:cs typeface="Avenir Light"/>
              </a:rPr>
              <a:t> yeast genome</a:t>
            </a:r>
          </a:p>
          <a:p>
            <a:pPr>
              <a:buClr>
                <a:srgbClr val="880813"/>
              </a:buClr>
            </a:pPr>
            <a:r>
              <a:rPr lang="en-US" b="1" dirty="0" smtClean="0">
                <a:latin typeface="Avenir Light"/>
                <a:cs typeface="Avenir Light"/>
              </a:rPr>
              <a:t>2016: 1000s of genome sequences</a:t>
            </a:r>
            <a:endParaRPr lang="en-US" b="1" dirty="0">
              <a:latin typeface="Avenir Light"/>
              <a:cs typeface="Avenir Ligh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46911" y="3512128"/>
            <a:ext cx="7008092" cy="2743200"/>
            <a:chOff x="1327726" y="3512128"/>
            <a:chExt cx="7008092" cy="2743200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94517858"/>
                </p:ext>
              </p:extLst>
            </p:nvPr>
          </p:nvGraphicFramePr>
          <p:xfrm>
            <a:off x="1327726" y="3512128"/>
            <a:ext cx="7008092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Isosceles Triangle 6"/>
            <p:cNvSpPr/>
            <p:nvPr/>
          </p:nvSpPr>
          <p:spPr>
            <a:xfrm>
              <a:off x="7019637" y="3512128"/>
              <a:ext cx="242454" cy="255177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6025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91" y="246862"/>
            <a:ext cx="8229600" cy="919230"/>
          </a:xfrm>
        </p:spPr>
        <p:txBody>
          <a:bodyPr>
            <a:normAutofit/>
          </a:bodyPr>
          <a:lstStyle/>
          <a:p>
            <a:pPr algn="l"/>
            <a:r>
              <a:rPr lang="en-US" sz="4500" dirty="0" smtClean="0">
                <a:solidFill>
                  <a:srgbClr val="4A4478"/>
                </a:solidFill>
                <a:latin typeface="Avenir Heavy"/>
                <a:cs typeface="Avenir Heavy"/>
              </a:rPr>
              <a:t>Expansion strategy</a:t>
            </a:r>
            <a:endParaRPr lang="en-US" sz="4500" dirty="0">
              <a:solidFill>
                <a:srgbClr val="4A4478"/>
              </a:solidFill>
              <a:latin typeface="Avenir Heavy"/>
              <a:cs typeface="Avenir Heavy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548004"/>
              </p:ext>
            </p:extLst>
          </p:nvPr>
        </p:nvGraphicFramePr>
        <p:xfrm>
          <a:off x="-674260" y="762000"/>
          <a:ext cx="9610438" cy="5341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064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GiltaePipelin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31950"/>
            <a:ext cx="243681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stCxn id="2050" idx="2"/>
          </p:cNvCxnSpPr>
          <p:nvPr/>
        </p:nvCxnSpPr>
        <p:spPr>
          <a:xfrm>
            <a:off x="1979613" y="3416300"/>
            <a:ext cx="2117725" cy="1423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2" name="TextBox 26"/>
          <p:cNvSpPr txBox="1">
            <a:spLocks noChangeArrowheads="1"/>
          </p:cNvSpPr>
          <p:nvPr/>
        </p:nvSpPr>
        <p:spPr bwMode="auto">
          <a:xfrm>
            <a:off x="668480" y="1235940"/>
            <a:ext cx="2636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Automated AGAPE output</a:t>
            </a:r>
          </a:p>
        </p:txBody>
      </p:sp>
      <p:pic>
        <p:nvPicPr>
          <p:cNvPr id="2061" name="Picture 98" descr="GenBank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t="757" r="4266" b="14987"/>
          <a:stretch>
            <a:fillRect/>
          </a:stretch>
        </p:blipFill>
        <p:spPr bwMode="auto">
          <a:xfrm>
            <a:off x="2076450" y="5815013"/>
            <a:ext cx="135096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" name="Straight Arrow Connector 102"/>
          <p:cNvCxnSpPr>
            <a:stCxn id="2050" idx="2"/>
          </p:cNvCxnSpPr>
          <p:nvPr/>
        </p:nvCxnSpPr>
        <p:spPr>
          <a:xfrm>
            <a:off x="1979613" y="3416300"/>
            <a:ext cx="668337" cy="2298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7" name="TextBox 37"/>
          <p:cNvSpPr txBox="1">
            <a:spLocks noChangeArrowheads="1"/>
          </p:cNvSpPr>
          <p:nvPr/>
        </p:nvSpPr>
        <p:spPr bwMode="auto">
          <a:xfrm>
            <a:off x="153988" y="158750"/>
            <a:ext cx="938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Figure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3" y="128588"/>
            <a:ext cx="973137" cy="9893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27" y="1051260"/>
            <a:ext cx="894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Giltae</a:t>
            </a:r>
            <a:r>
              <a:rPr lang="en-US" sz="1200" dirty="0" smtClean="0"/>
              <a:t> Song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1101490" y="47773"/>
            <a:ext cx="2356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Song </a:t>
            </a:r>
            <a:r>
              <a:rPr lang="en-US" sz="1200" i="1" dirty="0" smtClean="0"/>
              <a:t>et al.</a:t>
            </a:r>
            <a:r>
              <a:rPr lang="en-US" sz="1200" dirty="0" smtClean="0"/>
              <a:t> </a:t>
            </a:r>
            <a:r>
              <a:rPr lang="en-US" sz="1200" dirty="0" err="1" smtClean="0"/>
              <a:t>PLoS</a:t>
            </a:r>
            <a:r>
              <a:rPr lang="en-US" sz="1200" dirty="0" smtClean="0"/>
              <a:t> One 10:e0120671.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138" y="4548333"/>
            <a:ext cx="1320800" cy="13208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495626" y="6338455"/>
            <a:ext cx="3105738" cy="47336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20000"/>
              </a:lnSpc>
            </a:pPr>
            <a:r>
              <a:rPr lang="en-US" sz="2000" i="1" dirty="0" err="1">
                <a:solidFill>
                  <a:srgbClr val="FFFFFF"/>
                </a:solidFill>
              </a:rPr>
              <a:t>www.yeastgenome.org</a:t>
            </a:r>
            <a:endParaRPr lang="en-US" sz="20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30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qPag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05" y="1"/>
            <a:ext cx="6422390" cy="629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74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GiltaePipelin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31950"/>
            <a:ext cx="243681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stCxn id="2050" idx="2"/>
          </p:cNvCxnSpPr>
          <p:nvPr/>
        </p:nvCxnSpPr>
        <p:spPr>
          <a:xfrm>
            <a:off x="1979613" y="3416300"/>
            <a:ext cx="2117725" cy="1423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2" name="TextBox 26"/>
          <p:cNvSpPr txBox="1">
            <a:spLocks noChangeArrowheads="1"/>
          </p:cNvSpPr>
          <p:nvPr/>
        </p:nvSpPr>
        <p:spPr bwMode="auto">
          <a:xfrm>
            <a:off x="668480" y="1235940"/>
            <a:ext cx="2636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Automated AGAPE output</a:t>
            </a:r>
          </a:p>
        </p:txBody>
      </p:sp>
      <p:pic>
        <p:nvPicPr>
          <p:cNvPr id="2061" name="Picture 98" descr="GenBank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t="757" r="4266" b="14987"/>
          <a:stretch>
            <a:fillRect/>
          </a:stretch>
        </p:blipFill>
        <p:spPr bwMode="auto">
          <a:xfrm>
            <a:off x="2076450" y="5815013"/>
            <a:ext cx="135096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" name="Straight Arrow Connector 102"/>
          <p:cNvCxnSpPr>
            <a:stCxn id="2050" idx="2"/>
          </p:cNvCxnSpPr>
          <p:nvPr/>
        </p:nvCxnSpPr>
        <p:spPr>
          <a:xfrm>
            <a:off x="1979613" y="3416300"/>
            <a:ext cx="668337" cy="2298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7" name="TextBox 37"/>
          <p:cNvSpPr txBox="1">
            <a:spLocks noChangeArrowheads="1"/>
          </p:cNvSpPr>
          <p:nvPr/>
        </p:nvSpPr>
        <p:spPr bwMode="auto">
          <a:xfrm>
            <a:off x="153988" y="158750"/>
            <a:ext cx="938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Figure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3" y="128588"/>
            <a:ext cx="973137" cy="9893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27" y="1051260"/>
            <a:ext cx="894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Giltae</a:t>
            </a:r>
            <a:r>
              <a:rPr lang="en-US" sz="1200" dirty="0" smtClean="0"/>
              <a:t> Song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1101490" y="47773"/>
            <a:ext cx="2356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Song </a:t>
            </a:r>
            <a:r>
              <a:rPr lang="en-US" sz="1200" i="1" dirty="0" smtClean="0"/>
              <a:t>et al.</a:t>
            </a:r>
            <a:r>
              <a:rPr lang="en-US" sz="1200" dirty="0" smtClean="0"/>
              <a:t> </a:t>
            </a:r>
            <a:r>
              <a:rPr lang="en-US" sz="1200" dirty="0" err="1" smtClean="0"/>
              <a:t>PLoS</a:t>
            </a:r>
            <a:r>
              <a:rPr lang="en-US" sz="1200" dirty="0" smtClean="0"/>
              <a:t> One 10:e0120671.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138" y="4548333"/>
            <a:ext cx="1320800" cy="13208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495626" y="6338455"/>
            <a:ext cx="3105738" cy="47336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20000"/>
              </a:lnSpc>
            </a:pPr>
            <a:r>
              <a:rPr lang="en-US" sz="2000" i="1" dirty="0" err="1">
                <a:solidFill>
                  <a:srgbClr val="FFFFFF"/>
                </a:solidFill>
              </a:rPr>
              <a:t>www.yeastgenome.org</a:t>
            </a:r>
            <a:endParaRPr lang="en-US" sz="20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4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91" y="246862"/>
            <a:ext cx="8229600" cy="919230"/>
          </a:xfrm>
        </p:spPr>
        <p:txBody>
          <a:bodyPr>
            <a:normAutofit/>
          </a:bodyPr>
          <a:lstStyle/>
          <a:p>
            <a:pPr algn="l"/>
            <a:r>
              <a:rPr lang="en-US" sz="4500" dirty="0" smtClean="0">
                <a:solidFill>
                  <a:srgbClr val="4A4478"/>
                </a:solidFill>
                <a:latin typeface="Avenir Heavy"/>
                <a:cs typeface="Avenir Heavy"/>
              </a:rPr>
              <a:t>Expansion strategy</a:t>
            </a:r>
            <a:endParaRPr lang="en-US" sz="4500" dirty="0">
              <a:solidFill>
                <a:srgbClr val="4A4478"/>
              </a:solidFill>
              <a:latin typeface="Avenir Heavy"/>
              <a:cs typeface="Avenir Heavy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541514"/>
              </p:ext>
            </p:extLst>
          </p:nvPr>
        </p:nvGraphicFramePr>
        <p:xfrm>
          <a:off x="-674260" y="762000"/>
          <a:ext cx="9610438" cy="5341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 rot="21386759">
            <a:off x="3810002" y="4301172"/>
            <a:ext cx="4306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Curation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95626" y="6338455"/>
            <a:ext cx="3105738" cy="473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i="1" smtClean="0">
                <a:solidFill>
                  <a:srgbClr val="FFFFFF"/>
                </a:solidFill>
              </a:rPr>
              <a:t>www.yeastgenome.org</a:t>
            </a:r>
            <a:endParaRPr lang="en-US" sz="20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92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GiltaePipelin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31950"/>
            <a:ext cx="243681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stCxn id="2050" idx="2"/>
          </p:cNvCxnSpPr>
          <p:nvPr/>
        </p:nvCxnSpPr>
        <p:spPr>
          <a:xfrm>
            <a:off x="1979613" y="3416300"/>
            <a:ext cx="2117725" cy="1423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2" name="TextBox 26"/>
          <p:cNvSpPr txBox="1">
            <a:spLocks noChangeArrowheads="1"/>
          </p:cNvSpPr>
          <p:nvPr/>
        </p:nvSpPr>
        <p:spPr bwMode="auto">
          <a:xfrm>
            <a:off x="668480" y="1235940"/>
            <a:ext cx="2636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Automated AGAPE output</a:t>
            </a:r>
          </a:p>
        </p:txBody>
      </p:sp>
      <p:sp>
        <p:nvSpPr>
          <p:cNvPr id="2053" name="TextBox 28"/>
          <p:cNvSpPr txBox="1">
            <a:spLocks noChangeArrowheads="1"/>
          </p:cNvSpPr>
          <p:nvPr/>
        </p:nvSpPr>
        <p:spPr bwMode="auto">
          <a:xfrm>
            <a:off x="4868863" y="128588"/>
            <a:ext cx="1733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Manual curation</a:t>
            </a:r>
          </a:p>
        </p:txBody>
      </p:sp>
      <p:grpSp>
        <p:nvGrpSpPr>
          <p:cNvPr id="2054" name="Group 114"/>
          <p:cNvGrpSpPr>
            <a:grpSpLocks/>
          </p:cNvGrpSpPr>
          <p:nvPr/>
        </p:nvGrpSpPr>
        <p:grpSpPr bwMode="auto">
          <a:xfrm>
            <a:off x="6002338" y="433388"/>
            <a:ext cx="1525587" cy="3629025"/>
            <a:chOff x="6265722" y="432594"/>
            <a:chExt cx="1526016" cy="3629187"/>
          </a:xfrm>
        </p:grpSpPr>
        <p:sp>
          <p:nvSpPr>
            <p:cNvPr id="22" name="Rounded Rectangle 21"/>
            <p:cNvSpPr>
              <a:spLocks noChangeAspect="1"/>
            </p:cNvSpPr>
            <p:nvPr/>
          </p:nvSpPr>
          <p:spPr>
            <a:xfrm>
              <a:off x="6407049" y="997769"/>
              <a:ext cx="1243363" cy="500084"/>
            </a:xfrm>
            <a:prstGeom prst="roundRect">
              <a:avLst/>
            </a:prstGeom>
            <a:gradFill>
              <a:gsLst>
                <a:gs pos="4900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Chromosomal elements</a:t>
              </a:r>
            </a:p>
          </p:txBody>
        </p:sp>
        <p:sp>
          <p:nvSpPr>
            <p:cNvPr id="23" name="Rounded Rectangle 22"/>
            <p:cNvSpPr>
              <a:spLocks noChangeAspect="1"/>
            </p:cNvSpPr>
            <p:nvPr/>
          </p:nvSpPr>
          <p:spPr>
            <a:xfrm>
              <a:off x="6521381" y="1594696"/>
              <a:ext cx="1014698" cy="500084"/>
            </a:xfrm>
            <a:prstGeom prst="roundRect">
              <a:avLst/>
            </a:prstGeom>
            <a:gradFill>
              <a:gsLst>
                <a:gs pos="4900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RNA genes</a:t>
              </a:r>
            </a:p>
          </p:txBody>
        </p:sp>
        <p:sp>
          <p:nvSpPr>
            <p:cNvPr id="24" name="Rounded Rectangle 23"/>
            <p:cNvSpPr>
              <a:spLocks noChangeAspect="1"/>
            </p:cNvSpPr>
            <p:nvPr/>
          </p:nvSpPr>
          <p:spPr>
            <a:xfrm>
              <a:off x="6426104" y="3382301"/>
              <a:ext cx="1205252" cy="50008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/>
                <a:t>Supercontigs</a:t>
              </a:r>
              <a:endParaRPr lang="en-US" sz="1400" dirty="0"/>
            </a:p>
          </p:txBody>
        </p:sp>
        <p:sp>
          <p:nvSpPr>
            <p:cNvPr id="26" name="Rounded Rectangle 25"/>
            <p:cNvSpPr>
              <a:spLocks noChangeAspect="1"/>
            </p:cNvSpPr>
            <p:nvPr/>
          </p:nvSpPr>
          <p:spPr>
            <a:xfrm>
              <a:off x="6472155" y="2785374"/>
              <a:ext cx="1113150" cy="50008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Omissions</a:t>
              </a:r>
            </a:p>
          </p:txBody>
        </p:sp>
        <p:sp>
          <p:nvSpPr>
            <p:cNvPr id="2084" name="TextBox 30"/>
            <p:cNvSpPr txBox="1">
              <a:spLocks noChangeArrowheads="1"/>
            </p:cNvSpPr>
            <p:nvPr/>
          </p:nvSpPr>
          <p:spPr bwMode="auto">
            <a:xfrm>
              <a:off x="6573693" y="432594"/>
              <a:ext cx="910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/>
                <a:t>Phase 2</a:t>
              </a:r>
            </a:p>
          </p:txBody>
        </p:sp>
        <p:sp>
          <p:nvSpPr>
            <p:cNvPr id="32" name="Frame 31"/>
            <p:cNvSpPr>
              <a:spLocks noChangeAspect="1"/>
            </p:cNvSpPr>
            <p:nvPr/>
          </p:nvSpPr>
          <p:spPr>
            <a:xfrm>
              <a:off x="6265722" y="826312"/>
              <a:ext cx="1526016" cy="3235469"/>
            </a:xfrm>
            <a:prstGeom prst="frame">
              <a:avLst>
                <a:gd name="adj1" fmla="val 480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schemeClr val="tx1"/>
                </a:solidFill>
              </a:endParaRP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>
            <a:off x="3354388" y="2463800"/>
            <a:ext cx="3714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497513" y="2452688"/>
            <a:ext cx="3698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637088" y="4062413"/>
            <a:ext cx="0" cy="777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2" idx="2"/>
          </p:cNvCxnSpPr>
          <p:nvPr/>
        </p:nvCxnSpPr>
        <p:spPr>
          <a:xfrm flipH="1">
            <a:off x="5181600" y="4062413"/>
            <a:ext cx="1584325" cy="955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6440488" y="5184775"/>
            <a:ext cx="1573212" cy="987425"/>
            <a:chOff x="6440488" y="5184775"/>
            <a:chExt cx="1573212" cy="987425"/>
          </a:xfrm>
        </p:grpSpPr>
        <p:sp>
          <p:nvSpPr>
            <p:cNvPr id="2059" name="TextBox 76"/>
            <p:cNvSpPr txBox="1">
              <a:spLocks noChangeArrowheads="1"/>
            </p:cNvSpPr>
            <p:nvPr/>
          </p:nvSpPr>
          <p:spPr bwMode="auto">
            <a:xfrm>
              <a:off x="6440488" y="5184775"/>
              <a:ext cx="7588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400"/>
                <a:t>Legend:</a:t>
              </a:r>
            </a:p>
          </p:txBody>
        </p:sp>
        <p:grpSp>
          <p:nvGrpSpPr>
            <p:cNvPr id="2060" name="Group 79"/>
            <p:cNvGrpSpPr>
              <a:grpSpLocks/>
            </p:cNvGrpSpPr>
            <p:nvPr/>
          </p:nvGrpSpPr>
          <p:grpSpPr bwMode="auto">
            <a:xfrm>
              <a:off x="6511925" y="5554663"/>
              <a:ext cx="1501775" cy="617537"/>
              <a:chOff x="7278583" y="5758544"/>
              <a:chExt cx="1501512" cy="617793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7278583" y="5758544"/>
                <a:ext cx="620604" cy="266811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/>
                  <a:t>added</a:t>
                </a:r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7961088" y="5758544"/>
                <a:ext cx="819007" cy="266811"/>
              </a:xfrm>
              <a:prstGeom prst="roundRect">
                <a:avLst/>
              </a:prstGeom>
              <a:gradFill>
                <a:gsLst>
                  <a:gs pos="45000">
                    <a:schemeClr val="tx1">
                      <a:lumMod val="50000"/>
                      <a:lumOff val="50000"/>
                    </a:schemeClr>
                  </a:gs>
                  <a:gs pos="100000">
                    <a:schemeClr val="dk1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/>
                  <a:t>removed</a:t>
                </a: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7278583" y="6109526"/>
                <a:ext cx="620604" cy="2668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/>
                  <a:t>edited</a:t>
                </a:r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>
                <a:off x="7961088" y="6109526"/>
                <a:ext cx="819007" cy="266811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/>
                  <a:t>resolved</a:t>
                </a:r>
              </a:p>
            </p:txBody>
          </p:sp>
        </p:grpSp>
      </p:grpSp>
      <p:pic>
        <p:nvPicPr>
          <p:cNvPr id="2061" name="Picture 98" descr="GenBank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t="757" r="4266" b="14987"/>
          <a:stretch>
            <a:fillRect/>
          </a:stretch>
        </p:blipFill>
        <p:spPr bwMode="auto">
          <a:xfrm>
            <a:off x="2076450" y="5815013"/>
            <a:ext cx="135096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0" name="Straight Arrow Connector 99"/>
          <p:cNvCxnSpPr/>
          <p:nvPr/>
        </p:nvCxnSpPr>
        <p:spPr>
          <a:xfrm flipH="1">
            <a:off x="3533775" y="5567363"/>
            <a:ext cx="750888" cy="361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2050" idx="2"/>
          </p:cNvCxnSpPr>
          <p:nvPr/>
        </p:nvCxnSpPr>
        <p:spPr>
          <a:xfrm>
            <a:off x="1979613" y="3416300"/>
            <a:ext cx="668337" cy="2298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4" name="TextBox 104"/>
          <p:cNvSpPr txBox="1">
            <a:spLocks noChangeArrowheads="1"/>
          </p:cNvSpPr>
          <p:nvPr/>
        </p:nvSpPr>
        <p:spPr bwMode="auto">
          <a:xfrm>
            <a:off x="1452563" y="4495800"/>
            <a:ext cx="952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 dirty="0"/>
              <a:t>contig </a:t>
            </a:r>
          </a:p>
          <a:p>
            <a:r>
              <a:rPr lang="en-US" sz="1400" dirty="0"/>
              <a:t>sequences</a:t>
            </a:r>
          </a:p>
        </p:txBody>
      </p:sp>
      <p:sp>
        <p:nvSpPr>
          <p:cNvPr id="2065" name="TextBox 105"/>
          <p:cNvSpPr txBox="1">
            <a:spLocks noChangeArrowheads="1"/>
          </p:cNvSpPr>
          <p:nvPr/>
        </p:nvSpPr>
        <p:spPr bwMode="auto">
          <a:xfrm>
            <a:off x="3894138" y="5657850"/>
            <a:ext cx="1058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/>
              <a:t>annotations</a:t>
            </a:r>
          </a:p>
        </p:txBody>
      </p:sp>
      <p:grpSp>
        <p:nvGrpSpPr>
          <p:cNvPr id="2066" name="Group 113"/>
          <p:cNvGrpSpPr>
            <a:grpSpLocks/>
          </p:cNvGrpSpPr>
          <p:nvPr/>
        </p:nvGrpSpPr>
        <p:grpSpPr bwMode="auto">
          <a:xfrm>
            <a:off x="3894138" y="433388"/>
            <a:ext cx="1460500" cy="3629025"/>
            <a:chOff x="3893612" y="432594"/>
            <a:chExt cx="1461603" cy="3629187"/>
          </a:xfrm>
        </p:grpSpPr>
        <p:sp>
          <p:nvSpPr>
            <p:cNvPr id="10" name="Rounded Rectangle 9"/>
            <p:cNvSpPr>
              <a:spLocks noChangeAspect="1"/>
            </p:cNvSpPr>
            <p:nvPr/>
          </p:nvSpPr>
          <p:spPr>
            <a:xfrm>
              <a:off x="4116030" y="997769"/>
              <a:ext cx="1016767" cy="50008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Starts and stops</a:t>
              </a:r>
            </a:p>
          </p:txBody>
        </p:sp>
        <p:sp>
          <p:nvSpPr>
            <p:cNvPr id="11" name="Rounded Rectangle 10"/>
            <p:cNvSpPr>
              <a:spLocks noChangeAspect="1"/>
            </p:cNvSpPr>
            <p:nvPr/>
          </p:nvSpPr>
          <p:spPr>
            <a:xfrm>
              <a:off x="4116030" y="1569295"/>
              <a:ext cx="1016767" cy="501672"/>
            </a:xfrm>
            <a:prstGeom prst="roundRect">
              <a:avLst/>
            </a:prstGeom>
            <a:gradFill>
              <a:gsLst>
                <a:gs pos="45000">
                  <a:schemeClr val="tx1">
                    <a:lumMod val="50000"/>
                    <a:lumOff val="5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Multiple calls</a:t>
              </a:r>
            </a:p>
          </p:txBody>
        </p:sp>
        <p:sp>
          <p:nvSpPr>
            <p:cNvPr id="12" name="Rounded Rectangle 11"/>
            <p:cNvSpPr>
              <a:spLocks noChangeAspect="1"/>
            </p:cNvSpPr>
            <p:nvPr/>
          </p:nvSpPr>
          <p:spPr>
            <a:xfrm>
              <a:off x="4116030" y="3369600"/>
              <a:ext cx="1016767" cy="500084"/>
            </a:xfrm>
            <a:prstGeom prst="roundRect">
              <a:avLst/>
            </a:prstGeom>
            <a:gradFill>
              <a:gsLst>
                <a:gs pos="4900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Introns</a:t>
              </a:r>
            </a:p>
          </p:txBody>
        </p:sp>
        <p:sp>
          <p:nvSpPr>
            <p:cNvPr id="13" name="Rounded Rectangle 12"/>
            <p:cNvSpPr>
              <a:spLocks noChangeAspect="1"/>
            </p:cNvSpPr>
            <p:nvPr/>
          </p:nvSpPr>
          <p:spPr>
            <a:xfrm>
              <a:off x="4116030" y="2166221"/>
              <a:ext cx="1016767" cy="50008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/>
                <a:t>Paralogs</a:t>
              </a:r>
              <a:endParaRPr lang="en-US" sz="1400" dirty="0"/>
            </a:p>
          </p:txBody>
        </p:sp>
        <p:sp>
          <p:nvSpPr>
            <p:cNvPr id="14" name="Rounded Rectangle 13"/>
            <p:cNvSpPr>
              <a:spLocks noChangeAspect="1"/>
            </p:cNvSpPr>
            <p:nvPr/>
          </p:nvSpPr>
          <p:spPr>
            <a:xfrm>
              <a:off x="4068369" y="2761560"/>
              <a:ext cx="1112089" cy="500085"/>
            </a:xfrm>
            <a:prstGeom prst="roundRect">
              <a:avLst/>
            </a:prstGeom>
            <a:gradFill>
              <a:gsLst>
                <a:gs pos="45000">
                  <a:schemeClr val="tx1">
                    <a:lumMod val="50000"/>
                    <a:lumOff val="5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Superfluous </a:t>
              </a:r>
              <a:r>
                <a:rPr lang="en-US" sz="1400" dirty="0" err="1"/>
                <a:t>contigs</a:t>
              </a:r>
              <a:endParaRPr lang="en-US" sz="1400" dirty="0"/>
            </a:p>
          </p:txBody>
        </p:sp>
        <p:sp>
          <p:nvSpPr>
            <p:cNvPr id="2073" name="TextBox 27"/>
            <p:cNvSpPr txBox="1">
              <a:spLocks noChangeArrowheads="1"/>
            </p:cNvSpPr>
            <p:nvPr/>
          </p:nvSpPr>
          <p:spPr bwMode="auto">
            <a:xfrm>
              <a:off x="4169376" y="432594"/>
              <a:ext cx="910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/>
                <a:t>Phase 1</a:t>
              </a:r>
            </a:p>
          </p:txBody>
        </p:sp>
        <p:sp>
          <p:nvSpPr>
            <p:cNvPr id="112" name="Frame 111"/>
            <p:cNvSpPr>
              <a:spLocks noChangeAspect="1"/>
            </p:cNvSpPr>
            <p:nvPr/>
          </p:nvSpPr>
          <p:spPr>
            <a:xfrm>
              <a:off x="3893612" y="826312"/>
              <a:ext cx="1461603" cy="3235469"/>
            </a:xfrm>
            <a:prstGeom prst="frame">
              <a:avLst>
                <a:gd name="adj1" fmla="val 480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2067" name="TextBox 37"/>
          <p:cNvSpPr txBox="1">
            <a:spLocks noChangeArrowheads="1"/>
          </p:cNvSpPr>
          <p:nvPr/>
        </p:nvSpPr>
        <p:spPr bwMode="auto">
          <a:xfrm>
            <a:off x="153988" y="158750"/>
            <a:ext cx="938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Figure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3" y="128588"/>
            <a:ext cx="973137" cy="9893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27" y="1051260"/>
            <a:ext cx="894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Giltae</a:t>
            </a:r>
            <a:r>
              <a:rPr lang="en-US" sz="1200" dirty="0" smtClean="0"/>
              <a:t> Song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1101490" y="47773"/>
            <a:ext cx="2356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Song </a:t>
            </a:r>
            <a:r>
              <a:rPr lang="en-US" sz="1200" i="1" dirty="0" smtClean="0"/>
              <a:t>et al.</a:t>
            </a:r>
            <a:r>
              <a:rPr lang="en-US" sz="1200" dirty="0" smtClean="0"/>
              <a:t> </a:t>
            </a:r>
            <a:r>
              <a:rPr lang="en-US" sz="1200" dirty="0" err="1" smtClean="0"/>
              <a:t>PLoS</a:t>
            </a:r>
            <a:r>
              <a:rPr lang="en-US" sz="1200" dirty="0" smtClean="0"/>
              <a:t> One 10:e0120671.</a:t>
            </a:r>
            <a:endParaRPr lang="en-US" sz="1200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138" y="4548333"/>
            <a:ext cx="1320800" cy="1320800"/>
          </a:xfrm>
          <a:prstGeom prst="rect">
            <a:avLst/>
          </a:prstGeom>
        </p:spPr>
      </p:pic>
      <p:sp>
        <p:nvSpPr>
          <p:cNvPr id="44" name="Rounded Rectangle 43"/>
          <p:cNvSpPr>
            <a:spLocks noChangeAspect="1"/>
          </p:cNvSpPr>
          <p:nvPr/>
        </p:nvSpPr>
        <p:spPr bwMode="auto">
          <a:xfrm>
            <a:off x="6220619" y="2190750"/>
            <a:ext cx="1089025" cy="50006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Unmatched</a:t>
            </a:r>
            <a:endParaRPr lang="en-US" sz="1400" dirty="0"/>
          </a:p>
        </p:txBody>
      </p:sp>
      <p:sp>
        <p:nvSpPr>
          <p:cNvPr id="43" name="Title 1"/>
          <p:cNvSpPr>
            <a:spLocks noGrp="1"/>
          </p:cNvSpPr>
          <p:nvPr>
            <p:ph type="ctrTitle"/>
          </p:nvPr>
        </p:nvSpPr>
        <p:spPr>
          <a:xfrm>
            <a:off x="5495626" y="6338455"/>
            <a:ext cx="3105738" cy="47336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20000"/>
              </a:lnSpc>
            </a:pPr>
            <a:r>
              <a:rPr lang="en-US" sz="2000" i="1" dirty="0" err="1">
                <a:solidFill>
                  <a:srgbClr val="FFFFFF"/>
                </a:solidFill>
              </a:rPr>
              <a:t>www.yeastgenome.org</a:t>
            </a:r>
            <a:endParaRPr lang="en-US" sz="20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50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91" y="28149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500" dirty="0" smtClean="0">
                <a:solidFill>
                  <a:srgbClr val="4A4478"/>
                </a:solidFill>
                <a:latin typeface="Avenir Heavy"/>
                <a:cs typeface="Avenir Heavy"/>
              </a:rPr>
              <a:t>Curation strategy</a:t>
            </a:r>
            <a:endParaRPr lang="en-US" sz="4500" dirty="0">
              <a:solidFill>
                <a:srgbClr val="4A4478"/>
              </a:solidFill>
              <a:latin typeface="Avenir Heavy"/>
              <a:cs typeface="Avenir Heavy"/>
            </a:endParaRPr>
          </a:p>
        </p:txBody>
      </p:sp>
      <p:sp>
        <p:nvSpPr>
          <p:cNvPr id="4" name="Rounded Rectangle 3"/>
          <p:cNvSpPr>
            <a:spLocks noChangeAspect="1"/>
          </p:cNvSpPr>
          <p:nvPr/>
        </p:nvSpPr>
        <p:spPr bwMode="auto">
          <a:xfrm>
            <a:off x="1273234" y="1747639"/>
            <a:ext cx="1524152" cy="7502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Starts and stops</a:t>
            </a:r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 bwMode="auto">
          <a:xfrm>
            <a:off x="3811730" y="1746514"/>
            <a:ext cx="1524152" cy="752475"/>
          </a:xfrm>
          <a:prstGeom prst="roundRect">
            <a:avLst/>
          </a:prstGeom>
          <a:gradFill>
            <a:gsLst>
              <a:gs pos="4500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Multiple calls</a:t>
            </a:r>
          </a:p>
        </p:txBody>
      </p:sp>
      <p:sp>
        <p:nvSpPr>
          <p:cNvPr id="6" name="Rounded Rectangle 5"/>
          <p:cNvSpPr>
            <a:spLocks noChangeAspect="1"/>
          </p:cNvSpPr>
          <p:nvPr/>
        </p:nvSpPr>
        <p:spPr bwMode="auto">
          <a:xfrm>
            <a:off x="6370562" y="1747639"/>
            <a:ext cx="1524152" cy="7502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/>
              <a:t>Paralogs</a:t>
            </a:r>
            <a:endParaRPr lang="en-US" sz="2000" dirty="0"/>
          </a:p>
        </p:txBody>
      </p:sp>
      <p:sp>
        <p:nvSpPr>
          <p:cNvPr id="7" name="Rounded Rectangle 6"/>
          <p:cNvSpPr>
            <a:spLocks noChangeAspect="1"/>
          </p:cNvSpPr>
          <p:nvPr/>
        </p:nvSpPr>
        <p:spPr bwMode="auto">
          <a:xfrm>
            <a:off x="6299155" y="3175894"/>
            <a:ext cx="1666966" cy="750225"/>
          </a:xfrm>
          <a:prstGeom prst="roundRect">
            <a:avLst/>
          </a:prstGeom>
          <a:gradFill>
            <a:gsLst>
              <a:gs pos="4500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Superfluous </a:t>
            </a:r>
            <a:r>
              <a:rPr lang="en-US" sz="2000" dirty="0" err="1"/>
              <a:t>contigs</a:t>
            </a:r>
            <a:endParaRPr lang="en-US" sz="2000" dirty="0"/>
          </a:p>
        </p:txBody>
      </p:sp>
      <p:sp>
        <p:nvSpPr>
          <p:cNvPr id="8" name="Rounded Rectangle 7"/>
          <p:cNvSpPr>
            <a:spLocks noChangeAspect="1"/>
          </p:cNvSpPr>
          <p:nvPr/>
        </p:nvSpPr>
        <p:spPr bwMode="auto">
          <a:xfrm>
            <a:off x="3641463" y="3175894"/>
            <a:ext cx="1864686" cy="750225"/>
          </a:xfrm>
          <a:prstGeom prst="roundRect">
            <a:avLst/>
          </a:prstGeom>
          <a:gradFill>
            <a:gsLst>
              <a:gs pos="4900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Chromosomal elements</a:t>
            </a:r>
          </a:p>
        </p:txBody>
      </p:sp>
      <p:sp>
        <p:nvSpPr>
          <p:cNvPr id="9" name="Rounded Rectangle 8"/>
          <p:cNvSpPr>
            <a:spLocks noChangeAspect="1"/>
          </p:cNvSpPr>
          <p:nvPr/>
        </p:nvSpPr>
        <p:spPr bwMode="auto">
          <a:xfrm>
            <a:off x="1274434" y="3175894"/>
            <a:ext cx="1521752" cy="750225"/>
          </a:xfrm>
          <a:prstGeom prst="roundRect">
            <a:avLst/>
          </a:prstGeom>
          <a:gradFill>
            <a:gsLst>
              <a:gs pos="4900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RNA genes</a:t>
            </a:r>
          </a:p>
        </p:txBody>
      </p:sp>
      <p:sp>
        <p:nvSpPr>
          <p:cNvPr id="10" name="Rounded Rectangle 9"/>
          <p:cNvSpPr>
            <a:spLocks noChangeAspect="1"/>
          </p:cNvSpPr>
          <p:nvPr/>
        </p:nvSpPr>
        <p:spPr bwMode="auto">
          <a:xfrm>
            <a:off x="1218479" y="4559961"/>
            <a:ext cx="1633663" cy="7502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Unmatched</a:t>
            </a:r>
            <a:endParaRPr lang="en-US" sz="2000" dirty="0"/>
          </a:p>
        </p:txBody>
      </p:sp>
      <p:sp>
        <p:nvSpPr>
          <p:cNvPr id="11" name="Rounded Rectangle 10"/>
          <p:cNvSpPr>
            <a:spLocks noChangeAspect="1"/>
          </p:cNvSpPr>
          <p:nvPr/>
        </p:nvSpPr>
        <p:spPr bwMode="auto">
          <a:xfrm>
            <a:off x="3739123" y="4559961"/>
            <a:ext cx="1669366" cy="7502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Omissions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002579" y="5736212"/>
            <a:ext cx="3374304" cy="602891"/>
            <a:chOff x="1002579" y="5736212"/>
            <a:chExt cx="3374304" cy="602891"/>
          </a:xfrm>
        </p:grpSpPr>
        <p:sp>
          <p:nvSpPr>
            <p:cNvPr id="13" name="TextBox 76"/>
            <p:cNvSpPr txBox="1">
              <a:spLocks noChangeArrowheads="1"/>
            </p:cNvSpPr>
            <p:nvPr/>
          </p:nvSpPr>
          <p:spPr bwMode="auto">
            <a:xfrm>
              <a:off x="1002579" y="5736212"/>
              <a:ext cx="7588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400"/>
                <a:t>Legend:</a:t>
              </a: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1074016" y="6072403"/>
              <a:ext cx="620713" cy="2667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added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2597536" y="6072403"/>
              <a:ext cx="819150" cy="266700"/>
            </a:xfrm>
            <a:prstGeom prst="roundRect">
              <a:avLst/>
            </a:prstGeom>
            <a:gradFill>
              <a:gsLst>
                <a:gs pos="45000">
                  <a:schemeClr val="tx1">
                    <a:lumMod val="50000"/>
                    <a:lumOff val="5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removed</a:t>
              </a: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1835776" y="6072403"/>
              <a:ext cx="620713" cy="2667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edited</a:t>
              </a: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3557733" y="6072403"/>
              <a:ext cx="819150" cy="2667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resolved</a:t>
              </a: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2967592" y="2117437"/>
            <a:ext cx="625927" cy="0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506149" y="2117437"/>
            <a:ext cx="625927" cy="0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990682" y="4950692"/>
            <a:ext cx="625927" cy="0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634182" y="3556001"/>
            <a:ext cx="497894" cy="0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967592" y="3558311"/>
            <a:ext cx="497894" cy="0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H="1">
            <a:off x="6837218" y="2854037"/>
            <a:ext cx="497894" cy="0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973838" y="4062067"/>
            <a:ext cx="0" cy="394478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310" y="4290292"/>
            <a:ext cx="1320800" cy="1320800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>
            <a:off x="5634182" y="4927602"/>
            <a:ext cx="625927" cy="0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027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10284</TotalTime>
  <Words>442</Words>
  <Application>Microsoft Macintosh PowerPoint</Application>
  <PresentationFormat>On-screen Show (4:3)</PresentationFormat>
  <Paragraphs>202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From one to many:  expanding the Saccharomyces cerevisiae  reference genome panel   Stacia R. Engel Stanford University </vt:lpstr>
      <vt:lpstr>From one to many…</vt:lpstr>
      <vt:lpstr>Expansion strategy</vt:lpstr>
      <vt:lpstr>www.yeastgenome.org</vt:lpstr>
      <vt:lpstr>PowerPoint Presentation</vt:lpstr>
      <vt:lpstr>www.yeastgenome.org</vt:lpstr>
      <vt:lpstr>Expansion strategy</vt:lpstr>
      <vt:lpstr>www.yeastgenome.org</vt:lpstr>
      <vt:lpstr>Curation strategy</vt:lpstr>
      <vt:lpstr>PowerPoint Presentation</vt:lpstr>
      <vt:lpstr>Boundary differences</vt:lpstr>
      <vt:lpstr>Superfluous contigs</vt:lpstr>
      <vt:lpstr>www.yeastgenome.org</vt:lpstr>
      <vt:lpstr>Future directions…</vt:lpstr>
      <vt:lpstr>www.yeastgenome.org</vt:lpstr>
    </vt:vector>
  </TitlesOfParts>
  <Manager/>
  <Company>Stanford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Saccharomyces GENOME DATABASE</dc:title>
  <dc:subject/>
  <dc:creator>Stacia Engel</dc:creator>
  <cp:keywords/>
  <dc:description/>
  <cp:lastModifiedBy>Stacia Engel</cp:lastModifiedBy>
  <cp:revision>322</cp:revision>
  <dcterms:created xsi:type="dcterms:W3CDTF">2016-01-13T16:36:59Z</dcterms:created>
  <dcterms:modified xsi:type="dcterms:W3CDTF">2016-04-12T20:31:53Z</dcterms:modified>
  <cp:category/>
</cp:coreProperties>
</file>