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6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6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99999"/>
    <a:srgbClr val="D90202"/>
    <a:srgbClr val="FFFE82"/>
    <a:srgbClr val="FFCC66"/>
    <a:srgbClr val="0000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1" autoAdjust="0"/>
    <p:restoredTop sz="88045" autoAdjust="0"/>
  </p:normalViewPr>
  <p:slideViewPr>
    <p:cSldViewPr>
      <p:cViewPr>
        <p:scale>
          <a:sx n="100" d="100"/>
          <a:sy n="100" d="100"/>
        </p:scale>
        <p:origin x="-124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20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9064-1690-AC4F-87A1-40F86C1C6815}" type="datetimeFigureOut">
              <a:rPr lang="en-US" smtClean="0"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4F1E-263A-8D45-9C92-C1F6EF6B8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479D90-E764-114B-B3D5-C4632D9F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TAO3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0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return</a:t>
            </a:r>
            <a:r>
              <a:rPr lang="en-US" baseline="0" dirty="0" smtClean="0"/>
              <a:t> later to the use of GO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9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CDC5,</a:t>
            </a:r>
            <a:r>
              <a:rPr lang="en-US" baseline="0" dirty="0" smtClean="0"/>
              <a:t> note the new summary, backbone of observable/qualifier pair, with many properties (allele, strain background, reporter, condition, </a:t>
            </a:r>
            <a:r>
              <a:rPr lang="en-US" baseline="0" dirty="0" err="1" smtClean="0"/>
              <a:t>chebi</a:t>
            </a:r>
            <a:r>
              <a:rPr lang="en-US" baseline="0" dirty="0" smtClean="0"/>
              <a:t>, description). Also not the shared phenotypes diagram and link to YPO. Click on observable/qualifier pair and also observable re access to analyze and download.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www.yeastgenome.org</a:t>
            </a:r>
            <a:r>
              <a:rPr lang="en-US" dirty="0" smtClean="0"/>
              <a:t>/ontology/phenotype/</a:t>
            </a:r>
            <a:r>
              <a:rPr lang="en-US" dirty="0" err="1" smtClean="0"/>
              <a:t>ypo</a:t>
            </a:r>
            <a:r>
              <a:rPr lang="en-US" dirty="0" smtClean="0"/>
              <a:t>/overview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9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CLN1,</a:t>
            </a:r>
            <a:r>
              <a:rPr lang="en-US" baseline="0" dirty="0" smtClean="0"/>
              <a:t> note diagram, sortable, filterable table, interaction network diagram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0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CLN1, note the</a:t>
            </a:r>
            <a:r>
              <a:rPr lang="en-US" baseline="0" dirty="0" smtClean="0"/>
              <a:t> overview histogram, and table filterable by expression ratio, or keyword. Network diagram with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97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8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4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scroll - click and drag OR buttons on top</a:t>
            </a:r>
          </a:p>
          <a:p>
            <a:r>
              <a:rPr lang="en-US" dirty="0" smtClean="0"/>
              <a:t>zoom - double click, shift click to select OR magnifying glass at top</a:t>
            </a:r>
          </a:p>
          <a:p>
            <a:r>
              <a:rPr lang="en-US" dirty="0" smtClean="0"/>
              <a:t>scroll and zoom (rubber banding) - hold down shift and drag to the region of interest OR highlight regions in the overview at the top</a:t>
            </a:r>
          </a:p>
          <a:p>
            <a:r>
              <a:rPr lang="en-US" dirty="0" smtClean="0"/>
              <a:t>specific features - location box, type and select</a:t>
            </a:r>
          </a:p>
          <a:p>
            <a:endParaRPr lang="en-US" dirty="0" smtClean="0"/>
          </a:p>
          <a:p>
            <a:r>
              <a:rPr lang="en-US" dirty="0" smtClean="0"/>
              <a:t>To download and upload</a:t>
            </a:r>
          </a:p>
          <a:p>
            <a:r>
              <a:rPr lang="en-US" dirty="0" smtClean="0"/>
              <a:t>Select “about this track” for details. Can download the entire dataset (</a:t>
            </a:r>
            <a:r>
              <a:rPr lang="en-US" dirty="0" err="1" smtClean="0"/>
              <a:t>Datafile_name</a:t>
            </a:r>
            <a:r>
              <a:rPr lang="en-US" dirty="0" smtClean="0"/>
              <a:t>) or can download just the data for the visible region or for the whole chromosome (Save track data)</a:t>
            </a:r>
          </a:p>
          <a:p>
            <a:r>
              <a:rPr lang="en-US" dirty="0" smtClean="0"/>
              <a:t>To upload use “Track” select track or drag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rfc5-1 amino acid position</a:t>
            </a:r>
          </a:p>
          <a:p>
            <a:r>
              <a:rPr lang="en-US" dirty="0" smtClean="0"/>
              <a:t>cdc28-4 amino acid</a:t>
            </a:r>
          </a:p>
          <a:p>
            <a:r>
              <a:rPr lang="en-US" dirty="0" smtClean="0"/>
              <a:t>PER9 COD1 (PER9</a:t>
            </a:r>
            <a:r>
              <a:rPr lang="en-US" baseline="0" dirty="0" smtClean="0"/>
              <a:t> is identical to SPF1)</a:t>
            </a:r>
            <a:endParaRPr lang="en-US" dirty="0" smtClean="0"/>
          </a:p>
          <a:p>
            <a:r>
              <a:rPr lang="en-US" dirty="0" smtClean="0"/>
              <a:t>DID6</a:t>
            </a:r>
            <a:r>
              <a:rPr lang="en-US" baseline="0" dirty="0" smtClean="0"/>
              <a:t> (same as VPS4)</a:t>
            </a:r>
            <a:endParaRPr lang="en-US" dirty="0" smtClean="0"/>
          </a:p>
          <a:p>
            <a:r>
              <a:rPr lang="en-US" dirty="0" smtClean="0"/>
              <a:t>CLN1 and category mutants (CLN1</a:t>
            </a:r>
            <a:r>
              <a:rPr lang="en-US" baseline="0" dirty="0" smtClean="0"/>
              <a:t> mutant info)</a:t>
            </a:r>
            <a:endParaRPr lang="en-US" dirty="0" smtClean="0"/>
          </a:p>
          <a:p>
            <a:r>
              <a:rPr lang="cs-CZ" dirty="0" smtClean="0"/>
              <a:t>cdc28-1N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PMIDs</a:t>
            </a:r>
            <a:r>
              <a:rPr lang="cs-CZ" baseline="0" dirty="0" smtClean="0"/>
              <a:t> </a:t>
            </a:r>
            <a:r>
              <a:rPr lang="cs-CZ" dirty="0" smtClean="0"/>
              <a:t>1849457|8816438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8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8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3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/>
                <a:cs typeface="Calibri"/>
              </a:rPr>
              <a:t>E.g. VPS, checkpoint, replication, cell proliferation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9D90-E764-114B-B3D5-C4632D9F54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5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4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4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3000">
              <a:schemeClr val="bg1">
                <a:tint val="45000"/>
                <a:shade val="99000"/>
                <a:satMod val="350000"/>
              </a:schemeClr>
            </a:gs>
            <a:gs pos="96000">
              <a:schemeClr val="bg1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9" y="6096000"/>
            <a:ext cx="2937831" cy="762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19446"/>
            <a:ext cx="3663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2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July</a:t>
            </a:r>
            <a:r>
              <a:rPr lang="en-US" sz="1600" kern="120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2016</a:t>
            </a:r>
            <a:r>
              <a:rPr lang="en-US" sz="1600" kern="12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Yeast Genetics</a:t>
            </a:r>
            <a:r>
              <a:rPr lang="en-US" sz="1600" kern="120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&amp; Genomics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eastgenom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tiff"/><Relationship Id="rId8" Type="http://schemas.openxmlformats.org/officeDocument/2006/relationships/image" Target="../media/image31.tiff"/><Relationship Id="rId9" Type="http://schemas.openxmlformats.org/officeDocument/2006/relationships/image" Target="../media/image32.tiff"/><Relationship Id="rId10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5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5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tiff"/><Relationship Id="rId5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4" Type="http://schemas.openxmlformats.org/officeDocument/2006/relationships/image" Target="../media/image47.tiff"/><Relationship Id="rId5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5" Type="http://schemas.openxmlformats.org/officeDocument/2006/relationships/image" Target="../media/image51.tiff"/><Relationship Id="rId6" Type="http://schemas.openxmlformats.org/officeDocument/2006/relationships/image" Target="../media/image52.tiff"/><Relationship Id="rId7" Type="http://schemas.openxmlformats.org/officeDocument/2006/relationships/image" Target="../media/image53.tiff"/><Relationship Id="rId8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hands on tour of the </a:t>
            </a:r>
            <a:r>
              <a:rPr lang="en-US" i="1" dirty="0" smtClean="0"/>
              <a:t>Saccharomyces</a:t>
            </a:r>
            <a:r>
              <a:rPr lang="en-US" dirty="0" smtClean="0"/>
              <a:t> Genome Database (SGD)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9881" y="2743200"/>
            <a:ext cx="3909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SGD: </a:t>
            </a:r>
            <a:r>
              <a:rPr lang="en-US" sz="2000" kern="120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www.yeastgenome.org</a:t>
            </a:r>
            <a:endParaRPr lang="en-US" sz="2000" kern="1200" dirty="0" smtClean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sgd-helpdesk@lists.stanford.edu</a:t>
            </a:r>
            <a:endParaRPr lang="en-US" sz="20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67000" y="4800600"/>
            <a:ext cx="41621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+mn-lt"/>
              </a:rPr>
              <a:t>Rob Nash, </a:t>
            </a:r>
            <a:r>
              <a:rPr lang="en-US" sz="1800" dirty="0">
                <a:latin typeface="+mn-lt"/>
              </a:rPr>
              <a:t>Senior </a:t>
            </a:r>
            <a:r>
              <a:rPr lang="en-US" sz="1800" dirty="0" smtClean="0">
                <a:latin typeface="+mn-lt"/>
              </a:rPr>
              <a:t>Biocuration Scientist</a:t>
            </a:r>
          </a:p>
          <a:p>
            <a:pPr algn="ctr">
              <a:defRPr/>
            </a:pPr>
            <a:r>
              <a:rPr lang="en-US" sz="1800" dirty="0" smtClean="0">
                <a:latin typeface="+mn-lt"/>
              </a:rPr>
              <a:t>rnash@</a:t>
            </a:r>
            <a:r>
              <a:rPr lang="en-US" sz="1800" dirty="0">
                <a:latin typeface="+mn-lt"/>
              </a:rPr>
              <a:t>stanford.edu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sz="3200" dirty="0" smtClean="0"/>
              <a:t>Locus Summary Page</a:t>
            </a:r>
            <a:endParaRPr lang="en-US" sz="3200" dirty="0"/>
          </a:p>
        </p:txBody>
      </p:sp>
      <p:pic>
        <p:nvPicPr>
          <p:cNvPr id="4" name="Picture 3" descr="FIN1 L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5" y="1066800"/>
            <a:ext cx="4434635" cy="5334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0601" y="1325463"/>
            <a:ext cx="426719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Restructured pages, data transfer methods, </a:t>
            </a:r>
            <a:endParaRPr lang="en-US" sz="18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and </a:t>
            </a:r>
            <a:r>
              <a:rPr lang="en-US" sz="1800" dirty="0">
                <a:latin typeface="Calibri"/>
                <a:cs typeface="Calibri"/>
              </a:rPr>
              <a:t>underlying database </a:t>
            </a:r>
            <a:r>
              <a:rPr lang="en-US" sz="1800" dirty="0" smtClean="0">
                <a:latin typeface="Calibri"/>
                <a:cs typeface="Calibri"/>
              </a:rPr>
              <a:t>schema. New </a:t>
            </a:r>
            <a:r>
              <a:rPr lang="en-US" sz="1800" dirty="0">
                <a:latin typeface="Calibri"/>
                <a:cs typeface="Calibri"/>
              </a:rPr>
              <a:t>visualization methods, and </a:t>
            </a:r>
            <a:r>
              <a:rPr lang="en-US" sz="1800" dirty="0" smtClean="0">
                <a:latin typeface="Calibri"/>
                <a:cs typeface="Calibri"/>
              </a:rPr>
              <a:t>more </a:t>
            </a:r>
            <a:r>
              <a:rPr lang="en-US" sz="1800" dirty="0">
                <a:latin typeface="Calibri"/>
                <a:cs typeface="Calibri"/>
              </a:rPr>
              <a:t>responsive </a:t>
            </a:r>
            <a:r>
              <a:rPr lang="en-US" sz="1800" dirty="0" smtClean="0">
                <a:latin typeface="Calibri"/>
                <a:cs typeface="Calibri"/>
              </a:rPr>
              <a:t>layout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Website faster</a:t>
            </a:r>
            <a:r>
              <a:rPr lang="en-US" sz="1800" dirty="0">
                <a:latin typeface="Calibri"/>
                <a:cs typeface="Calibri"/>
              </a:rPr>
              <a:t>, and </a:t>
            </a:r>
            <a:r>
              <a:rPr lang="en-US" sz="1800" dirty="0" smtClean="0">
                <a:latin typeface="Calibri"/>
                <a:cs typeface="Calibri"/>
              </a:rPr>
              <a:t>easier </a:t>
            </a:r>
            <a:r>
              <a:rPr lang="en-US" sz="1800" dirty="0">
                <a:latin typeface="Calibri"/>
                <a:cs typeface="Calibri"/>
              </a:rPr>
              <a:t>to </a:t>
            </a:r>
            <a:r>
              <a:rPr lang="en-US" sz="1800" dirty="0" smtClean="0">
                <a:latin typeface="Calibri"/>
                <a:cs typeface="Calibri"/>
              </a:rPr>
              <a:t>maintain.</a:t>
            </a:r>
          </a:p>
          <a:p>
            <a:r>
              <a:rPr lang="en-US" sz="1800" dirty="0" smtClean="0">
                <a:latin typeface="Calibri"/>
                <a:cs typeface="Calibri"/>
              </a:rPr>
              <a:t> 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Organization: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moved seq. info up + improved graphics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dirty="0" smtClean="0">
                <a:latin typeface="Calibri"/>
                <a:cs typeface="Calibri"/>
              </a:rPr>
              <a:t>dded basic </a:t>
            </a:r>
            <a:r>
              <a:rPr lang="en-US" sz="1800" dirty="0">
                <a:latin typeface="Calibri"/>
                <a:cs typeface="Calibri"/>
              </a:rPr>
              <a:t>protein info. </a:t>
            </a:r>
            <a:r>
              <a:rPr lang="en-US" sz="1800" dirty="0" smtClean="0">
                <a:latin typeface="Calibri"/>
                <a:cs typeface="Calibri"/>
              </a:rPr>
              <a:t>and regulation summary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i</a:t>
            </a:r>
            <a:r>
              <a:rPr lang="en-US" sz="1800" dirty="0" smtClean="0">
                <a:latin typeface="Calibri"/>
                <a:cs typeface="Calibri"/>
              </a:rPr>
              <a:t>mproved </a:t>
            </a:r>
            <a:r>
              <a:rPr lang="en-US" sz="1800" dirty="0">
                <a:latin typeface="Calibri"/>
                <a:cs typeface="Calibri"/>
              </a:rPr>
              <a:t>expression histogram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Navigation </a:t>
            </a:r>
            <a:r>
              <a:rPr lang="en-US" sz="1800" dirty="0" smtClean="0">
                <a:latin typeface="Calibri"/>
                <a:cs typeface="Calibri"/>
              </a:rPr>
              <a:t>improved: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sectional </a:t>
            </a:r>
            <a:r>
              <a:rPr lang="en-US" sz="1800" dirty="0">
                <a:latin typeface="Calibri"/>
                <a:cs typeface="Calibri"/>
              </a:rPr>
              <a:t>nav. bar </a:t>
            </a:r>
            <a:r>
              <a:rPr lang="en-US" sz="1800" dirty="0" smtClean="0">
                <a:latin typeface="Calibri"/>
                <a:cs typeface="Calibri"/>
              </a:rPr>
              <a:t>and back </a:t>
            </a:r>
            <a:r>
              <a:rPr lang="en-US" sz="1800" dirty="0">
                <a:latin typeface="Calibri"/>
                <a:cs typeface="Calibri"/>
              </a:rPr>
              <a:t>to top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tabs and </a:t>
            </a:r>
            <a:r>
              <a:rPr lang="en-US" sz="1800" dirty="0" smtClean="0">
                <a:latin typeface="Calibri"/>
                <a:cs typeface="Calibri"/>
              </a:rPr>
              <a:t>detail links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dirty="0" smtClean="0">
                <a:latin typeface="Calibri"/>
                <a:cs typeface="Calibri"/>
              </a:rPr>
              <a:t>ew tab </a:t>
            </a:r>
            <a:r>
              <a:rPr lang="en-US" sz="1800" dirty="0">
                <a:latin typeface="Calibri"/>
                <a:cs typeface="Calibri"/>
              </a:rPr>
              <a:t>for </a:t>
            </a:r>
            <a:r>
              <a:rPr lang="en-US" sz="1800" dirty="0" smtClean="0">
                <a:latin typeface="Calibri"/>
                <a:cs typeface="Calibri"/>
              </a:rPr>
              <a:t>sequence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917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Exploring the tabs</a:t>
            </a:r>
            <a:endParaRPr lang="en-US" sz="3200" dirty="0"/>
          </a:p>
        </p:txBody>
      </p:sp>
      <p:pic>
        <p:nvPicPr>
          <p:cNvPr id="4" name="Picture 3" descr="TAB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52901"/>
            <a:ext cx="8229600" cy="166189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81000" y="3733800"/>
            <a:ext cx="7924800" cy="304800"/>
          </a:xfrm>
          <a:prstGeom prst="rect">
            <a:avLst/>
          </a:prstGeom>
          <a:solidFill>
            <a:srgbClr val="FF000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9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5562600" cy="685800"/>
          </a:xfrm>
        </p:spPr>
        <p:txBody>
          <a:bodyPr/>
          <a:lstStyle/>
          <a:p>
            <a:r>
              <a:rPr lang="en-US" sz="2800" dirty="0" smtClean="0"/>
              <a:t>Sequence details</a:t>
            </a:r>
            <a:endParaRPr lang="en-US" sz="2800" dirty="0"/>
          </a:p>
        </p:txBody>
      </p:sp>
      <p:pic>
        <p:nvPicPr>
          <p:cNvPr id="4" name="Picture 3" descr="SEC17 sequenc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18924"/>
            <a:ext cx="3124200" cy="448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10" y="751582"/>
            <a:ext cx="3506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S288C </a:t>
            </a:r>
            <a:r>
              <a:rPr lang="en-US" dirty="0" smtClean="0">
                <a:latin typeface="Calibri"/>
                <a:cs typeface="Calibri"/>
              </a:rPr>
              <a:t>overview</a:t>
            </a:r>
          </a:p>
          <a:p>
            <a:pPr marL="285750" indent="-285750">
              <a:buFontTx/>
              <a:buChar char="•"/>
            </a:pPr>
            <a:r>
              <a:rPr lang="en-US" dirty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ap</a:t>
            </a: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Calibri"/>
                <a:cs typeface="Calibri"/>
              </a:rPr>
              <a:t>subfeatures</a:t>
            </a:r>
            <a:r>
              <a:rPr lang="en-US" dirty="0">
                <a:latin typeface="Calibri"/>
                <a:cs typeface="Calibri"/>
              </a:rPr>
              <a:t>, with </a:t>
            </a:r>
            <a:r>
              <a:rPr lang="en-US" dirty="0" smtClean="0">
                <a:latin typeface="Calibri"/>
                <a:cs typeface="Calibri"/>
              </a:rPr>
              <a:t>coordinates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Calibri"/>
                <a:cs typeface="Calibri"/>
              </a:rPr>
              <a:t>sequence </a:t>
            </a:r>
            <a:r>
              <a:rPr lang="en-US" dirty="0">
                <a:latin typeface="Calibri"/>
                <a:cs typeface="Calibri"/>
              </a:rPr>
              <a:t>(genomic, </a:t>
            </a:r>
            <a:r>
              <a:rPr lang="en-US" dirty="0" smtClean="0">
                <a:latin typeface="Calibri"/>
                <a:cs typeface="Calibri"/>
              </a:rPr>
              <a:t>coding, protein)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1" y="762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Alternative reference strains</a:t>
            </a: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•"/>
            </a:pPr>
            <a:r>
              <a:rPr lang="en-US" dirty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ap</a:t>
            </a: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Calibri"/>
                <a:cs typeface="Calibri"/>
              </a:rPr>
              <a:t>sequence </a:t>
            </a:r>
            <a:r>
              <a:rPr lang="en-US" dirty="0">
                <a:latin typeface="Calibri"/>
                <a:cs typeface="Calibri"/>
              </a:rPr>
              <a:t>(genomic, coding and protein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Alternative ref seq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65" y="1676400"/>
            <a:ext cx="2790135" cy="2362200"/>
          </a:xfrm>
          <a:prstGeom prst="rect">
            <a:avLst/>
          </a:prstGeom>
        </p:spPr>
      </p:pic>
      <p:pic>
        <p:nvPicPr>
          <p:cNvPr id="8" name="Picture 7" descr="Alt ref seq 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0" y="3886201"/>
            <a:ext cx="2630720" cy="2304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6324600"/>
            <a:ext cx="1791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Calibri"/>
                <a:cs typeface="Calibri"/>
              </a:rPr>
              <a:t>… and o</a:t>
            </a:r>
            <a:r>
              <a:rPr lang="en-US" dirty="0" err="1" smtClean="0">
                <a:latin typeface="Calibri"/>
                <a:cs typeface="Calibri"/>
              </a:rPr>
              <a:t>ther</a:t>
            </a:r>
            <a:r>
              <a:rPr lang="en-US" dirty="0" smtClean="0">
                <a:latin typeface="Calibri"/>
                <a:cs typeface="Calibri"/>
              </a:rPr>
              <a:t> strains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68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/>
                <a:cs typeface="Calibri"/>
              </a:rPr>
              <a:t>Sequence tools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BLASTN, BLASTP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BLASTN </a:t>
            </a:r>
            <a:r>
              <a:rPr lang="en-US" sz="2400" dirty="0" err="1">
                <a:latin typeface="Calibri"/>
                <a:cs typeface="Calibri"/>
              </a:rPr>
              <a:t>vs</a:t>
            </a:r>
            <a:r>
              <a:rPr lang="en-US" sz="2400" dirty="0">
                <a:latin typeface="Calibri"/>
                <a:cs typeface="Calibri"/>
              </a:rPr>
              <a:t> fungi, BLASTP </a:t>
            </a:r>
            <a:r>
              <a:rPr lang="en-US" sz="2400" dirty="0" err="1">
                <a:latin typeface="Calibri"/>
                <a:cs typeface="Calibri"/>
              </a:rPr>
              <a:t>vs</a:t>
            </a:r>
            <a:r>
              <a:rPr lang="en-US" sz="2400" dirty="0">
                <a:latin typeface="Calibri"/>
                <a:cs typeface="Calibri"/>
              </a:rPr>
              <a:t> fungi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Strain alignment (YRR1)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Variant viewer (new)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200" dirty="0" smtClean="0"/>
              <a:t>Variant viewer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D</a:t>
            </a:r>
            <a:r>
              <a:rPr lang="en-US" sz="1800" dirty="0" smtClean="0">
                <a:latin typeface="Calibri"/>
                <a:cs typeface="Calibri"/>
              </a:rPr>
              <a:t>isplays </a:t>
            </a:r>
            <a:r>
              <a:rPr lang="en-US" sz="1800" dirty="0">
                <a:latin typeface="Calibri"/>
                <a:cs typeface="Calibri"/>
              </a:rPr>
              <a:t>similarity scores and sequence variants for </a:t>
            </a:r>
            <a:r>
              <a:rPr lang="en-US" sz="1800" dirty="0" smtClean="0">
                <a:latin typeface="Calibri"/>
                <a:cs typeface="Calibri"/>
              </a:rPr>
              <a:t>ORFs </a:t>
            </a:r>
            <a:r>
              <a:rPr lang="en-US" sz="1800" dirty="0">
                <a:latin typeface="Calibri"/>
                <a:cs typeface="Calibri"/>
              </a:rPr>
              <a:t>within </a:t>
            </a:r>
            <a:r>
              <a:rPr lang="en-US" sz="1800" dirty="0" smtClean="0">
                <a:latin typeface="Calibri"/>
                <a:cs typeface="Calibri"/>
              </a:rPr>
              <a:t>the 12 widely-used reference genomes. All </a:t>
            </a:r>
            <a:r>
              <a:rPr lang="en-US" sz="1800" dirty="0">
                <a:latin typeface="Calibri"/>
                <a:cs typeface="Calibri"/>
              </a:rPr>
              <a:t>scores and variants are presented relative to the S288C reference genome. 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en-US" sz="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Sort by chromosomal location or variation. Search by chromosome, gene name(s), GO term. Can choose which strains to include. SNPs indicated as lollipops, mouse over to highlight. </a:t>
            </a:r>
            <a:r>
              <a:rPr lang="en-US" sz="1800" dirty="0">
                <a:latin typeface="Calibri"/>
                <a:cs typeface="Calibri"/>
              </a:rPr>
              <a:t>View DNA or </a:t>
            </a:r>
            <a:r>
              <a:rPr lang="en-US" sz="1800" dirty="0" smtClean="0">
                <a:latin typeface="Calibri"/>
                <a:cs typeface="Calibri"/>
              </a:rPr>
              <a:t>protein (with domains)</a:t>
            </a: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2895600"/>
            <a:ext cx="5334000" cy="3657600"/>
            <a:chOff x="609600" y="2819400"/>
            <a:chExt cx="5257800" cy="3784600"/>
          </a:xfrm>
        </p:grpSpPr>
        <p:pic>
          <p:nvPicPr>
            <p:cNvPr id="4" name="Picture 3" descr="Variant viewer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819400"/>
              <a:ext cx="5257800" cy="30888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3183466" y="4842932"/>
              <a:ext cx="152400" cy="106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" name="Picture 5" descr="TAO3 variant phenotype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172200"/>
              <a:ext cx="5118793" cy="431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685800" y="5943600"/>
              <a:ext cx="2599267" cy="2286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3276600" y="5943600"/>
              <a:ext cx="2535768" cy="215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065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Protein </a:t>
            </a:r>
            <a:r>
              <a:rPr lang="en-US" dirty="0" smtClean="0">
                <a:latin typeface="Calibri"/>
                <a:cs typeface="Calibri"/>
              </a:rPr>
              <a:t>details (e.g. Pah1p)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Overview</a:t>
            </a:r>
          </a:p>
          <a:p>
            <a:r>
              <a:rPr lang="en-US" dirty="0" smtClean="0">
                <a:latin typeface="Calibri"/>
                <a:cs typeface="Calibri"/>
              </a:rPr>
              <a:t>Experimental Data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Domains table, and location graphic</a:t>
            </a:r>
          </a:p>
          <a:p>
            <a:r>
              <a:rPr lang="en-US" dirty="0">
                <a:latin typeface="Calibri"/>
                <a:cs typeface="Calibri"/>
              </a:rPr>
              <a:t>Shared domains diagram</a:t>
            </a:r>
          </a:p>
          <a:p>
            <a:r>
              <a:rPr lang="en-US" dirty="0">
                <a:latin typeface="Calibri"/>
                <a:cs typeface="Calibri"/>
              </a:rPr>
              <a:t>Post-translational modifications</a:t>
            </a:r>
          </a:p>
          <a:p>
            <a:r>
              <a:rPr lang="en-US" dirty="0" smtClean="0">
                <a:latin typeface="Calibri"/>
                <a:cs typeface="Calibri"/>
              </a:rPr>
              <a:t>Sequence-based properties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External IDs</a:t>
            </a:r>
          </a:p>
          <a:p>
            <a:r>
              <a:rPr lang="en-US" dirty="0">
                <a:latin typeface="Calibri"/>
                <a:cs typeface="Calibri"/>
              </a:rPr>
              <a:t>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</p:spPr>
        <p:txBody>
          <a:bodyPr/>
          <a:lstStyle/>
          <a:p>
            <a:r>
              <a:rPr lang="en-US" sz="3600" dirty="0"/>
              <a:t>The Gene Ontology (GO)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3715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</a:rPr>
              <a:t>A collaboration among model organism databases, initiated in 1998 by a consortium of researchers from </a:t>
            </a:r>
            <a:r>
              <a:rPr lang="en-US" sz="2400" dirty="0" err="1">
                <a:latin typeface="Calibri"/>
              </a:rPr>
              <a:t>FlyBase</a:t>
            </a:r>
            <a:r>
              <a:rPr lang="en-US" sz="2400" dirty="0">
                <a:latin typeface="Calibri"/>
              </a:rPr>
              <a:t>, SGD, and MGD, to improve queries within and across databases</a:t>
            </a:r>
            <a:r>
              <a:rPr lang="en-US" sz="2400" dirty="0" smtClean="0">
                <a:latin typeface="Calibri"/>
              </a:rPr>
              <a:t>.</a:t>
            </a:r>
            <a:endParaRPr lang="en-US" sz="2400" dirty="0">
              <a:latin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86000"/>
            <a:ext cx="7924800" cy="914399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The problem</a:t>
            </a:r>
            <a:r>
              <a:rPr lang="en-US" sz="2400" dirty="0" smtClean="0">
                <a:latin typeface="Calibri"/>
                <a:cs typeface="Calibri"/>
              </a:rPr>
              <a:t>: genetic </a:t>
            </a:r>
            <a:r>
              <a:rPr lang="en-US" sz="2400" dirty="0">
                <a:latin typeface="Calibri"/>
                <a:cs typeface="Calibri"/>
              </a:rPr>
              <a:t>names </a:t>
            </a:r>
            <a:r>
              <a:rPr lang="en-US" sz="2400" dirty="0" smtClean="0">
                <a:latin typeface="Calibri"/>
                <a:cs typeface="Calibri"/>
              </a:rPr>
              <a:t>and common names are not consistently used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5400" y="3200400"/>
            <a:ext cx="6286500" cy="1403352"/>
            <a:chOff x="1295400" y="3352800"/>
            <a:chExt cx="6286500" cy="1403352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295400" y="3352800"/>
              <a:ext cx="1536700" cy="1403348"/>
              <a:chOff x="749300" y="2362200"/>
              <a:chExt cx="1536700" cy="1402734"/>
            </a:xfrm>
          </p:grpSpPr>
          <p:sp>
            <p:nvSpPr>
              <p:cNvPr id="7" name="Text Box 1030"/>
              <p:cNvSpPr txBox="1">
                <a:spLocks noChangeArrowheads="1"/>
              </p:cNvSpPr>
              <p:nvPr/>
            </p:nvSpPr>
            <p:spPr bwMode="auto">
              <a:xfrm>
                <a:off x="749300" y="3395764"/>
                <a:ext cx="1536700" cy="369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800" i="1" dirty="0" smtClean="0">
                    <a:latin typeface="+mn-lt"/>
                  </a:rPr>
                  <a:t>S. cerevisiae</a:t>
                </a:r>
                <a:endParaRPr lang="en-US" sz="1800" i="1" dirty="0">
                  <a:latin typeface="+mn-lt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838200" y="2362200"/>
                <a:ext cx="1219200" cy="914000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chemeClr val="accent1"/>
                    </a:solidFill>
                  </a:rPr>
                  <a:t>CDC25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467100" y="3352801"/>
              <a:ext cx="1905000" cy="1403351"/>
              <a:chOff x="3086100" y="2286000"/>
              <a:chExt cx="1905000" cy="140273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00400" y="2286000"/>
                <a:ext cx="1524000" cy="913996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4F81BD"/>
                    </a:solidFill>
                  </a:rPr>
                  <a:t>Son of Sevenless</a:t>
                </a:r>
              </a:p>
            </p:txBody>
          </p:sp>
          <p:sp>
            <p:nvSpPr>
              <p:cNvPr id="11" name="Text Box 1030"/>
              <p:cNvSpPr txBox="1">
                <a:spLocks noChangeArrowheads="1"/>
              </p:cNvSpPr>
              <p:nvPr/>
            </p:nvSpPr>
            <p:spPr bwMode="auto">
              <a:xfrm>
                <a:off x="3086100" y="3319006"/>
                <a:ext cx="1905000" cy="36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800" i="1" dirty="0">
                    <a:latin typeface="+mn-lt"/>
                  </a:rPr>
                  <a:t>D. melanogaster</a:t>
                </a: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6146800" y="3352801"/>
              <a:ext cx="1435100" cy="1403351"/>
              <a:chOff x="6324600" y="3429000"/>
              <a:chExt cx="1435100" cy="140273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324600" y="3429000"/>
                <a:ext cx="1219200" cy="913996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i="1">
                    <a:solidFill>
                      <a:schemeClr val="accent1"/>
                    </a:solidFill>
                  </a:rPr>
                  <a:t>SOS1</a:t>
                </a:r>
              </a:p>
            </p:txBody>
          </p:sp>
          <p:sp>
            <p:nvSpPr>
              <p:cNvPr id="14" name="Text Box 1030"/>
              <p:cNvSpPr txBox="1">
                <a:spLocks noChangeArrowheads="1"/>
              </p:cNvSpPr>
              <p:nvPr/>
            </p:nvSpPr>
            <p:spPr bwMode="auto">
              <a:xfrm>
                <a:off x="6388100" y="4462006"/>
                <a:ext cx="1371600" cy="36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800" i="1" dirty="0">
                    <a:latin typeface="+mn-lt"/>
                  </a:rPr>
                  <a:t>H. sapiens</a:t>
                </a:r>
              </a:p>
            </p:txBody>
          </p:sp>
        </p:grp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890838" y="3471863"/>
              <a:ext cx="5143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400"/>
                <a:t>=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354638" y="3459163"/>
              <a:ext cx="5143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400"/>
                <a:t>=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0055" y="4724400"/>
            <a:ext cx="8066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The solution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n-US" sz="2400" dirty="0" smtClean="0">
                <a:latin typeface="Calibri"/>
                <a:cs typeface="Calibri"/>
              </a:rPr>
              <a:t>three </a:t>
            </a:r>
            <a:r>
              <a:rPr lang="en-US" sz="2400" dirty="0">
                <a:latin typeface="Calibri"/>
                <a:cs typeface="Calibri"/>
              </a:rPr>
              <a:t>independent structured, </a:t>
            </a:r>
            <a:r>
              <a:rPr lang="en-US" sz="2400" dirty="0" smtClean="0">
                <a:latin typeface="Calibri"/>
                <a:cs typeface="Calibri"/>
              </a:rPr>
              <a:t>controlled vocabularies, describing </a:t>
            </a:r>
            <a:r>
              <a:rPr lang="en-US" sz="2400" dirty="0">
                <a:latin typeface="Calibri"/>
                <a:cs typeface="Calibri"/>
              </a:rPr>
              <a:t>the molecular function, 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biological </a:t>
            </a:r>
            <a:r>
              <a:rPr lang="en-US" sz="2400" dirty="0">
                <a:latin typeface="Calibri"/>
                <a:cs typeface="Calibri"/>
              </a:rPr>
              <a:t>process, and cellular </a:t>
            </a:r>
            <a:r>
              <a:rPr lang="en-US" sz="2400" dirty="0" smtClean="0">
                <a:latin typeface="Calibri"/>
                <a:cs typeface="Calibri"/>
              </a:rPr>
              <a:t>component </a:t>
            </a:r>
            <a:r>
              <a:rPr lang="en-US" sz="2400" dirty="0">
                <a:latin typeface="Calibri"/>
                <a:cs typeface="Calibri"/>
              </a:rPr>
              <a:t>of </a:t>
            </a:r>
            <a:r>
              <a:rPr lang="en-US" sz="2400" dirty="0" smtClean="0">
                <a:latin typeface="Calibri"/>
                <a:cs typeface="Calibri"/>
              </a:rPr>
              <a:t>gene </a:t>
            </a:r>
            <a:r>
              <a:rPr lang="en-US" sz="2400" dirty="0">
                <a:latin typeface="Calibri"/>
                <a:cs typeface="Calibri"/>
              </a:rPr>
              <a:t>products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96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GO controlled vocabularies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33400" y="1828800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</a:rPr>
              <a:t>Molecular function:</a:t>
            </a:r>
            <a:r>
              <a:rPr lang="en-US" sz="2400" dirty="0">
                <a:latin typeface="Calibri"/>
              </a:rPr>
              <a:t> the tasks performed by individual gene products, for example, </a:t>
            </a:r>
            <a:r>
              <a:rPr lang="en-US" sz="2400" i="1" dirty="0">
                <a:latin typeface="Calibri"/>
              </a:rPr>
              <a:t>fructose-bisphosphate aldolase activity</a:t>
            </a:r>
            <a:r>
              <a:rPr lang="en-US" sz="2400" dirty="0">
                <a:latin typeface="Calibri"/>
              </a:rPr>
              <a:t> or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i="1" dirty="0" smtClean="0">
                <a:latin typeface="Calibri"/>
              </a:rPr>
              <a:t>protein serine/threonine kinase activity</a:t>
            </a:r>
            <a:r>
              <a:rPr lang="en-US" sz="2400" dirty="0">
                <a:latin typeface="Calibri"/>
              </a:rPr>
              <a:t>.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533400" y="3352800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</a:rPr>
              <a:t>Biological process:</a:t>
            </a:r>
            <a:r>
              <a:rPr lang="en-US" sz="2400" dirty="0">
                <a:latin typeface="Calibri"/>
              </a:rPr>
              <a:t> the broad biological goals, such as </a:t>
            </a:r>
            <a:r>
              <a:rPr lang="en-US" sz="2400" i="1" dirty="0">
                <a:latin typeface="Calibri"/>
              </a:rPr>
              <a:t>mitosis</a:t>
            </a:r>
            <a:r>
              <a:rPr lang="en-US" sz="2400" dirty="0">
                <a:latin typeface="Calibri"/>
              </a:rPr>
              <a:t> or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i="1" dirty="0" smtClean="0">
                <a:latin typeface="Calibri"/>
              </a:rPr>
              <a:t>DNA replication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>
                <a:latin typeface="Calibri"/>
              </a:rPr>
              <a:t>that are accomplished by ordered assemblies of molecular functions.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533400" y="4953000"/>
            <a:ext cx="8229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</a:rPr>
              <a:t>Cellular component:</a:t>
            </a:r>
            <a:r>
              <a:rPr lang="en-US" sz="2400" dirty="0">
                <a:latin typeface="Calibri"/>
              </a:rPr>
              <a:t> subcellular structures, locations, and macromolecular complexes, such as </a:t>
            </a:r>
            <a:r>
              <a:rPr lang="en-US" sz="2400" i="1" dirty="0">
                <a:latin typeface="Calibri"/>
              </a:rPr>
              <a:t>nucleus,</a:t>
            </a:r>
            <a:r>
              <a:rPr lang="en-US" sz="2400" i="1" dirty="0" smtClean="0">
                <a:latin typeface="Calibri"/>
              </a:rPr>
              <a:t> cellular bud tip,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and </a:t>
            </a:r>
            <a:r>
              <a:rPr lang="en-US" sz="2400" i="1" dirty="0">
                <a:latin typeface="Calibri"/>
              </a:rPr>
              <a:t>origin recognition complex.</a:t>
            </a:r>
          </a:p>
        </p:txBody>
      </p:sp>
    </p:spTree>
    <p:extLst>
      <p:ext uri="{BB962C8B-B14F-4D97-AF65-F5344CB8AC3E}">
        <p14:creationId xmlns:p14="http://schemas.microsoft.com/office/powerpoint/2010/main" val="326353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486400" cy="762000"/>
          </a:xfrm>
        </p:spPr>
        <p:txBody>
          <a:bodyPr/>
          <a:lstStyle/>
          <a:p>
            <a:r>
              <a:rPr lang="en-US" sz="3600" dirty="0">
                <a:latin typeface="Calibri"/>
                <a:cs typeface="Calibri"/>
              </a:rPr>
              <a:t>GO Annotation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1650" y="880646"/>
            <a:ext cx="159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GO Summary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4006850" y="1016112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4004179" y="2819402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844" y="26670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Biological Process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4006851" y="4495799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3982" y="4343400"/>
            <a:ext cx="22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Molecular Function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4008965" y="6096009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7621" y="5943600"/>
            <a:ext cx="230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Cellular Component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13" name="Picture 12" descr="HIS3 GO detail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62000"/>
            <a:ext cx="3615613" cy="5715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577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sz="3200" dirty="0" smtClean="0"/>
              <a:t>Explore genes with shared biological process</a:t>
            </a:r>
            <a:endParaRPr lang="en-US" sz="3200" dirty="0"/>
          </a:p>
        </p:txBody>
      </p:sp>
      <p:pic>
        <p:nvPicPr>
          <p:cNvPr id="4" name="Picture 3" descr="Shared BP GO detail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903221" cy="442178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0572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276600"/>
          </a:xfrm>
        </p:spPr>
        <p:txBody>
          <a:bodyPr/>
          <a:lstStyle/>
          <a:p>
            <a:r>
              <a:rPr lang="en-US" dirty="0" smtClean="0"/>
              <a:t>History and background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Basic </a:t>
            </a:r>
            <a:r>
              <a:rPr lang="en-US" dirty="0" smtClean="0"/>
              <a:t>organization </a:t>
            </a:r>
            <a:r>
              <a:rPr lang="en-US" dirty="0"/>
              <a:t>(</a:t>
            </a:r>
            <a:r>
              <a:rPr lang="en-US" dirty="0" smtClean="0"/>
              <a:t>home, </a:t>
            </a:r>
            <a:r>
              <a:rPr lang="en-US" dirty="0"/>
              <a:t>search, LSP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Tabs and tools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6172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/>
              <a:t>Phenotype details</a:t>
            </a:r>
            <a:endParaRPr lang="en-US" dirty="0"/>
          </a:p>
        </p:txBody>
      </p:sp>
      <p:pic>
        <p:nvPicPr>
          <p:cNvPr id="6" name="Picture 5" descr="YP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67" y="388294"/>
            <a:ext cx="2915733" cy="5326706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28245" y="5867400"/>
            <a:ext cx="59482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SGD search to locate observables and ALL associated text</a:t>
            </a:r>
          </a:p>
          <a:p>
            <a:r>
              <a:rPr lang="en-US" dirty="0"/>
              <a:t>o</a:t>
            </a:r>
            <a:r>
              <a:rPr lang="en-US" dirty="0" smtClean="0"/>
              <a:t>r browse all phenotypes</a:t>
            </a:r>
          </a:p>
        </p:txBody>
      </p:sp>
      <p:pic>
        <p:nvPicPr>
          <p:cNvPr id="9" name="Picture 8" descr="Phenotype summar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042327"/>
            <a:ext cx="5943600" cy="1362915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10" name="Picture 9" descr="pheno annotatio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7001"/>
            <a:ext cx="5951785" cy="2971799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313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76200"/>
            <a:ext cx="6934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Interaction details</a:t>
            </a:r>
            <a:endParaRPr lang="en-US" dirty="0"/>
          </a:p>
        </p:txBody>
      </p:sp>
      <p:pic>
        <p:nvPicPr>
          <p:cNvPr id="5" name="Picture 4" descr="CLN1_interaction_tab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37" y="1524000"/>
            <a:ext cx="5718563" cy="29718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6" name="Picture 5" descr="CLN1_Interaction_overvi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8" y="76200"/>
            <a:ext cx="2558562" cy="20574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7" name="Picture 6" descr="CLN1_int_network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2955681" cy="243961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343400" y="4953001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ort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ilter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nalyze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visualize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73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762000"/>
          </a:xfrm>
        </p:spPr>
        <p:txBody>
          <a:bodyPr/>
          <a:lstStyle/>
          <a:p>
            <a:r>
              <a:rPr lang="en-US" sz="4000" dirty="0" smtClean="0"/>
              <a:t>Regulation details</a:t>
            </a:r>
            <a:endParaRPr lang="en-US" sz="4000" dirty="0"/>
          </a:p>
        </p:txBody>
      </p:sp>
      <p:pic>
        <p:nvPicPr>
          <p:cNvPr id="6" name="Picture 5" descr="Reg bind site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1682"/>
            <a:ext cx="1626925" cy="8064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56400" y="141404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Overview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56400" y="2438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Domains/classifications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56400" y="38100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Targets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331" y="4648200"/>
            <a:ext cx="2508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Shared GO (targets)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6400" y="5681246"/>
            <a:ext cx="142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Regulators</a:t>
            </a:r>
            <a:endParaRPr lang="en-US" sz="2000" dirty="0"/>
          </a:p>
        </p:txBody>
      </p:sp>
      <p:pic>
        <p:nvPicPr>
          <p:cNvPr id="12" name="Picture 11" descr="Regulation_sidebar_nav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1468352" cy="26162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1854200" y="838200"/>
            <a:ext cx="4496663" cy="5543407"/>
            <a:chOff x="1905000" y="838200"/>
            <a:chExt cx="4496663" cy="5543407"/>
          </a:xfrm>
        </p:grpSpPr>
        <p:pic>
          <p:nvPicPr>
            <p:cNvPr id="5" name="Picture 4" descr="Reg summ para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838200"/>
              <a:ext cx="4496663" cy="1404022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3" name="Picture 12" descr="Reg_domains_and_class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286000"/>
              <a:ext cx="4495798" cy="103210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4" name="Picture 13" descr="Reg_targets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329354"/>
              <a:ext cx="4495800" cy="1166446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5" name="Picture 14" descr="Reg_shared_GO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495800"/>
              <a:ext cx="4495800" cy="686468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16" name="Picture 15" descr="Reg_regulator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181600"/>
              <a:ext cx="4495800" cy="1200007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pic>
        <p:nvPicPr>
          <p:cNvPr id="17" name="Picture 16" descr="Reg_network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1" y="4821785"/>
            <a:ext cx="1644515" cy="155361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8" name="Right Arrow 17"/>
          <p:cNvSpPr/>
          <p:nvPr/>
        </p:nvSpPr>
        <p:spPr bwMode="auto">
          <a:xfrm rot="10800000">
            <a:off x="6479671" y="1574902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6477000" y="2819400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0800000">
            <a:off x="6479672" y="4013200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6481786" y="4826000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0800000">
            <a:off x="6481787" y="5867399"/>
            <a:ext cx="304800" cy="76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7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N1_expression_anno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3" t="-11867" r="-14482" b="-23122"/>
          <a:stretch/>
        </p:blipFill>
        <p:spPr>
          <a:xfrm>
            <a:off x="457200" y="1600200"/>
            <a:ext cx="8229600" cy="4525963"/>
          </a:xfr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867400" cy="762000"/>
          </a:xfrm>
        </p:spPr>
        <p:txBody>
          <a:bodyPr/>
          <a:lstStyle/>
          <a:p>
            <a:r>
              <a:rPr lang="en-US" dirty="0" smtClean="0"/>
              <a:t>Expression details</a:t>
            </a:r>
            <a:endParaRPr lang="en-US" dirty="0"/>
          </a:p>
        </p:txBody>
      </p:sp>
      <p:pic>
        <p:nvPicPr>
          <p:cNvPr id="6" name="Picture 5" descr="CLN1_expression_profi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2415855" cy="2438701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7" name="Picture 6" descr="CLN1_Expression_ov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201065" cy="19812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212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LL_ho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010400" cy="28277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SPELL expression tool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685800" y="2133600"/>
            <a:ext cx="16764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914400" y="2438400"/>
            <a:ext cx="5334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495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See expression of an individual gene in selected dataset(s)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3800" y="1371600"/>
            <a:ext cx="2971800" cy="609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5638800" y="1905000"/>
            <a:ext cx="4572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1" y="4724400"/>
            <a:ext cx="449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Enter a set of genes and find genes with similar expression profiles (optional filtering by tags)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7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0"/>
            <a:ext cx="5229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/>
              </a:rPr>
              <a:t>Biochemical Pathways</a:t>
            </a:r>
            <a:endParaRPr lang="en-US" sz="4400" dirty="0">
              <a:latin typeface="Calibri"/>
            </a:endParaRPr>
          </a:p>
        </p:txBody>
      </p:sp>
      <p:pic>
        <p:nvPicPr>
          <p:cNvPr id="5" name="Picture 4" descr="TCA pathw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39" y="914400"/>
            <a:ext cx="4042361" cy="28194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6" name="Picture 5" descr="TCA detailed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81400"/>
            <a:ext cx="2438400" cy="2324608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 bwMode="auto">
          <a:xfrm rot="16200000" flipH="1">
            <a:off x="5905500" y="4000501"/>
            <a:ext cx="13716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248400" y="2971801"/>
            <a:ext cx="1828800" cy="457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Biochem_pathways_hom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680673" cy="41148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541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609600"/>
          </a:xfrm>
        </p:spPr>
        <p:txBody>
          <a:bodyPr/>
          <a:lstStyle/>
          <a:p>
            <a:r>
              <a:rPr lang="en-US" dirty="0" err="1" smtClean="0"/>
              <a:t>JBrowse</a:t>
            </a:r>
            <a:endParaRPr lang="en-US" dirty="0"/>
          </a:p>
        </p:txBody>
      </p:sp>
      <p:pic>
        <p:nvPicPr>
          <p:cNvPr id="4" name="Content Placeholder 3" descr="JBROWS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6" b="29086"/>
          <a:stretch>
            <a:fillRect/>
          </a:stretch>
        </p:blipFill>
        <p:spPr>
          <a:xfrm>
            <a:off x="304800" y="1600200"/>
            <a:ext cx="8229600" cy="4525963"/>
          </a:xfrm>
          <a:ln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09194" y="1066800"/>
            <a:ext cx="2501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eastgenome.org/browse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Search full text with Textpresso</a:t>
            </a:r>
            <a:endParaRPr lang="en-US" dirty="0"/>
          </a:p>
        </p:txBody>
      </p:sp>
      <p:pic>
        <p:nvPicPr>
          <p:cNvPr id="5" name="Picture 4" descr="Textpress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400800" cy="480060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058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/>
              <a:t>Data files for download</a:t>
            </a:r>
          </a:p>
        </p:txBody>
      </p:sp>
      <p:pic>
        <p:nvPicPr>
          <p:cNvPr id="4" name="Picture 3" descr="Downloads_curated_dat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96942"/>
            <a:ext cx="3276600" cy="2475258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5" name="Picture 4" descr="Downloads_sequenc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5" y="3581400"/>
            <a:ext cx="3110455" cy="2853131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pic>
        <p:nvPicPr>
          <p:cNvPr id="6" name="Picture 5" descr="Downloads_mai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1"/>
            <a:ext cx="4343400" cy="2548852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143000" y="2133600"/>
            <a:ext cx="22860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962400" y="1981200"/>
            <a:ext cx="19050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597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1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Genome Snapshot: global questions about the genome and its annotation status</a:t>
            </a:r>
            <a:endParaRPr lang="en-US" sz="3200" dirty="0"/>
          </a:p>
        </p:txBody>
      </p:sp>
      <p:pic>
        <p:nvPicPr>
          <p:cNvPr id="12" name="Picture 11" descr="GSS_featur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2" y="1371601"/>
            <a:ext cx="4046428" cy="251459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 descr="GSS_B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809999" cy="251802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 descr="GSS_phen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8600"/>
            <a:ext cx="3886200" cy="254628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0102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SGD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ublic, open, non-profit academic group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Funded by the NIH (NHGRI U41 grant)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Mike Cherry is the P.I. (since 1992). Most of SGD is located at the Stanford </a:t>
            </a:r>
            <a:r>
              <a:rPr lang="en-US" sz="2400" dirty="0"/>
              <a:t>Center for Genomics and Personalized Medicine, </a:t>
            </a:r>
            <a:r>
              <a:rPr lang="en-US" sz="2400" dirty="0" smtClean="0"/>
              <a:t>with some remote curators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028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390900"/>
            <a:ext cx="2819400" cy="685800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4" name="Picture 3" descr="YouTub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6349"/>
            <a:ext cx="2971800" cy="2927445"/>
          </a:xfrm>
          <a:prstGeom prst="rect">
            <a:avLst/>
          </a:prstGeom>
        </p:spPr>
      </p:pic>
      <p:pic>
        <p:nvPicPr>
          <p:cNvPr id="5" name="Picture 4" descr="YouTube tex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2" y="3838149"/>
            <a:ext cx="3017908" cy="1114851"/>
          </a:xfrm>
          <a:prstGeom prst="rect">
            <a:avLst/>
          </a:prstGeom>
        </p:spPr>
      </p:pic>
      <p:pic>
        <p:nvPicPr>
          <p:cNvPr id="6" name="Picture 5" descr="Webinar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"/>
            <a:ext cx="2703163" cy="1225550"/>
          </a:xfrm>
          <a:prstGeom prst="rect">
            <a:avLst/>
          </a:prstGeom>
        </p:spPr>
      </p:pic>
      <p:pic>
        <p:nvPicPr>
          <p:cNvPr id="7" name="Picture 6" descr="WEBINAR TEX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2667000" cy="1233260"/>
          </a:xfrm>
          <a:prstGeom prst="rect">
            <a:avLst/>
          </a:prstGeom>
        </p:spPr>
      </p:pic>
      <p:pic>
        <p:nvPicPr>
          <p:cNvPr id="9" name="Picture 8" descr="BLOG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99" y="2438400"/>
            <a:ext cx="2735501" cy="2438400"/>
          </a:xfrm>
          <a:prstGeom prst="rect">
            <a:avLst/>
          </a:prstGeom>
        </p:spPr>
      </p:pic>
      <p:pic>
        <p:nvPicPr>
          <p:cNvPr id="14" name="Picture 13" descr="Helpdesk and social media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60698"/>
            <a:ext cx="3200400" cy="887702"/>
          </a:xfrm>
          <a:prstGeom prst="rect">
            <a:avLst/>
          </a:prstGeom>
        </p:spPr>
      </p:pic>
      <p:sp>
        <p:nvSpPr>
          <p:cNvPr id="16" name="Quad Arrow 15"/>
          <p:cNvSpPr/>
          <p:nvPr/>
        </p:nvSpPr>
        <p:spPr bwMode="auto">
          <a:xfrm>
            <a:off x="3352800" y="2705100"/>
            <a:ext cx="2743200" cy="2209800"/>
          </a:xfrm>
          <a:prstGeom prst="quad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smtClean="0"/>
              <a:t>SGD Staff</a:t>
            </a:r>
            <a:endParaRPr lang="en-US" dirty="0"/>
          </a:p>
        </p:txBody>
      </p:sp>
      <p:pic>
        <p:nvPicPr>
          <p:cNvPr id="5" name="Content Placeholder 4" descr="Staff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36" r="-116636"/>
          <a:stretch>
            <a:fillRect/>
          </a:stretch>
        </p:blipFill>
        <p:spPr>
          <a:xfrm>
            <a:off x="-685800" y="838200"/>
            <a:ext cx="10530734" cy="5791200"/>
          </a:xfrm>
        </p:spPr>
      </p:pic>
    </p:spTree>
    <p:extLst>
      <p:ext uri="{BB962C8B-B14F-4D97-AF65-F5344CB8AC3E}">
        <p14:creationId xmlns:p14="http://schemas.microsoft.com/office/powerpoint/2010/main" val="291174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early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People who understand the biology (Ph.D. biologists) are required to design the database, summarize the literature, etc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/>
              <a:t>Full-time staff positions are needed for project stability.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op </a:t>
            </a:r>
            <a:r>
              <a:rPr lang="en-US" sz="2400" dirty="0"/>
              <a:t>priority is </a:t>
            </a:r>
            <a:r>
              <a:rPr lang="en-US" sz="2400" dirty="0" smtClean="0"/>
              <a:t>serving </a:t>
            </a:r>
            <a:r>
              <a:rPr lang="en-US" sz="2400" dirty="0"/>
              <a:t>the needs of the </a:t>
            </a:r>
            <a:r>
              <a:rPr lang="en-US" sz="2400" dirty="0" smtClean="0"/>
              <a:t>community (yeast researchers, educators, others). Communication and outreach are </a:t>
            </a:r>
            <a:r>
              <a:rPr lang="en-US" sz="2400" dirty="0"/>
              <a:t>critically important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5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 eaLnBrk="1" hangingPunct="1">
              <a:buFont typeface="Arial" charset="0"/>
              <a:buChar char="•"/>
              <a:defRPr/>
            </a:pPr>
            <a:r>
              <a:rPr lang="en-US" sz="2000" dirty="0" smtClean="0"/>
              <a:t>Over 1.5 million visits from </a:t>
            </a:r>
            <a:r>
              <a:rPr lang="is-IS" sz="2000" dirty="0" smtClean="0"/>
              <a:t>unique IP addresses over the past year; </a:t>
            </a:r>
            <a:r>
              <a:rPr lang="en-US" sz="2000" kern="1200" dirty="0" smtClean="0">
                <a:ea typeface="ＭＳ Ｐゴシック" charset="-128"/>
                <a:cs typeface="ＭＳ Ｐゴシック" charset="-128"/>
              </a:rPr>
              <a:t>118,000 </a:t>
            </a:r>
            <a:r>
              <a:rPr lang="en-US" sz="2000" kern="1200" dirty="0">
                <a:ea typeface="ＭＳ Ｐゴシック" charset="-128"/>
                <a:cs typeface="ＭＳ Ｐゴシック" charset="-128"/>
              </a:rPr>
              <a:t>page views per week; worldwide usage</a:t>
            </a:r>
          </a:p>
        </p:txBody>
      </p:sp>
      <p:pic>
        <p:nvPicPr>
          <p:cNvPr id="4" name="Picture 3" descr="Sessions by count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09214"/>
            <a:ext cx="2946400" cy="26247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Top 10 countri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01" y="2514600"/>
            <a:ext cx="1856699" cy="2921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9762" y="5715000"/>
            <a:ext cx="45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“Other” represents </a:t>
            </a:r>
            <a:r>
              <a:rPr lang="en-US" sz="1200" dirty="0" smtClean="0"/>
              <a:t>126 </a:t>
            </a:r>
            <a:r>
              <a:rPr lang="en-US" sz="1200" dirty="0"/>
              <a:t>countries with more than 100 visits, and </a:t>
            </a:r>
            <a:r>
              <a:rPr lang="en-US" sz="1200" dirty="0" smtClean="0"/>
              <a:t>60 </a:t>
            </a:r>
            <a:r>
              <a:rPr lang="en-US" sz="1200" dirty="0"/>
              <a:t>additional countries with 10-100 visits.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9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457200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rganization </a:t>
            </a:r>
            <a:r>
              <a:rPr lang="en-US" sz="2400" dirty="0"/>
              <a:t>of information on the home page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SGD home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-123" r="-506" b="163"/>
          <a:stretch/>
        </p:blipFill>
        <p:spPr>
          <a:xfrm>
            <a:off x="2881370" y="2127449"/>
            <a:ext cx="3748030" cy="4044751"/>
          </a:xfrm>
          <a:ln>
            <a:solidFill>
              <a:schemeClr val="bg2"/>
            </a:solidFill>
          </a:ln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2286000" y="2514600"/>
            <a:ext cx="9144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457200" y="2286000"/>
            <a:ext cx="318438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</a:t>
            </a:r>
            <a:r>
              <a:rPr lang="en-US" dirty="0" smtClean="0"/>
              <a:t>Analysis and sequence tools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Blast/Fungal BLAST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GO Term </a:t>
            </a:r>
            <a:r>
              <a:rPr lang="en-US" sz="1400" dirty="0"/>
              <a:t>F</a:t>
            </a:r>
            <a:r>
              <a:rPr lang="en-US" sz="1400" dirty="0" smtClean="0"/>
              <a:t>inder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GO Slim Mapper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Pattern Match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Design Primers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Gene/Seq. resources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H="1" flipV="1">
            <a:off x="2971800" y="1752600"/>
            <a:ext cx="10668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914400" y="685800"/>
            <a:ext cx="24801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dirty="0" smtClean="0"/>
              <a:t>Function</a:t>
            </a:r>
            <a:endParaRPr lang="en-US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GO tools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Biochem. pathways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Interactions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Phenotypes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Localization</a:t>
            </a:r>
            <a:endParaRPr lang="en-US" sz="1400" dirty="0"/>
          </a:p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4343400" y="1828800"/>
            <a:ext cx="762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3048000" y="609600"/>
            <a:ext cx="263405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dirty="0" smtClean="0"/>
              <a:t>Literature</a:t>
            </a:r>
            <a:endParaRPr lang="en-US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Textpresso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New Yeast Papers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YeastBook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Genome-wide papers</a:t>
            </a:r>
            <a:endParaRPr lang="en-US" sz="1400" dirty="0"/>
          </a:p>
          <a:p>
            <a:endParaRPr lang="en-US" sz="14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4800600" y="17526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384979" y="654784"/>
            <a:ext cx="20826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dirty="0" smtClean="0"/>
              <a:t>Community</a:t>
            </a:r>
            <a:endParaRPr lang="en-US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Colleague Info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Meetings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Nomenclature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Wiki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Fast track</a:t>
            </a:r>
            <a:endParaRPr lang="en-US" sz="1400" dirty="0"/>
          </a:p>
          <a:p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6629400" y="1752600"/>
            <a:ext cx="9906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7761490" y="1226403"/>
            <a:ext cx="13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/>
              <a:t>Y</a:t>
            </a:r>
            <a:r>
              <a:rPr lang="en-US" dirty="0" smtClean="0"/>
              <a:t>eastMine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781800" y="2895600"/>
            <a:ext cx="457200" cy="2438400"/>
            <a:chOff x="6781800" y="2895600"/>
            <a:chExt cx="457200" cy="2438400"/>
          </a:xfrm>
        </p:grpSpPr>
        <p:grpSp>
          <p:nvGrpSpPr>
            <p:cNvPr id="20" name="Group 19"/>
            <p:cNvGrpSpPr/>
            <p:nvPr/>
          </p:nvGrpSpPr>
          <p:grpSpPr>
            <a:xfrm>
              <a:off x="6781800" y="2895600"/>
              <a:ext cx="228600" cy="2438400"/>
              <a:chOff x="6934200" y="2743200"/>
              <a:chExt cx="228600" cy="243840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7162800" y="2743200"/>
                <a:ext cx="0" cy="2438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934200" y="51816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6934200" y="27432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6" name="Straight Connector 35"/>
            <p:cNvCxnSpPr/>
            <p:nvPr/>
          </p:nvCxnSpPr>
          <p:spPr bwMode="auto">
            <a:xfrm>
              <a:off x="7010400" y="41148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6" name="TextBox 25"/>
          <p:cNvSpPr txBox="1"/>
          <p:nvPr/>
        </p:nvSpPr>
        <p:spPr>
          <a:xfrm>
            <a:off x="7010400" y="3352800"/>
            <a:ext cx="222368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and noteworthy</a:t>
            </a:r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Blogs</a:t>
            </a:r>
            <a:endParaRPr lang="en-US" sz="1400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Announcements</a:t>
            </a:r>
            <a:endParaRPr lang="en-US" sz="1400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New Data</a:t>
            </a:r>
            <a:endParaRPr lang="en-US" sz="1400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Newsletter</a:t>
            </a:r>
            <a:endParaRPr lang="en-US" sz="1400" dirty="0"/>
          </a:p>
          <a:p>
            <a:pPr marL="742950" lvl="1" indent="-285750">
              <a:buSzPct val="100000"/>
              <a:buFont typeface="Arial"/>
              <a:buChar char="•"/>
            </a:pPr>
            <a:r>
              <a:rPr lang="en-US" sz="1400" dirty="0" smtClean="0"/>
              <a:t>Sequence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 rot="10800000">
            <a:off x="2286000" y="3886200"/>
            <a:ext cx="457200" cy="1676400"/>
            <a:chOff x="6781800" y="2895600"/>
            <a:chExt cx="457200" cy="2438400"/>
          </a:xfrm>
        </p:grpSpPr>
        <p:grpSp>
          <p:nvGrpSpPr>
            <p:cNvPr id="44" name="Group 43"/>
            <p:cNvGrpSpPr/>
            <p:nvPr/>
          </p:nvGrpSpPr>
          <p:grpSpPr>
            <a:xfrm>
              <a:off x="6781800" y="2895600"/>
              <a:ext cx="228600" cy="2438400"/>
              <a:chOff x="6934200" y="2743200"/>
              <a:chExt cx="228600" cy="2438400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>
                <a:off x="7162800" y="2743200"/>
                <a:ext cx="0" cy="2438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6934200" y="51816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6934200" y="27432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5" name="Straight Connector 44"/>
            <p:cNvCxnSpPr/>
            <p:nvPr/>
          </p:nvCxnSpPr>
          <p:spPr bwMode="auto">
            <a:xfrm>
              <a:off x="7010400" y="41148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1054100" y="4495800"/>
            <a:ext cx="10172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Meetings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7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r>
              <a:rPr lang="en-US" sz="2800" dirty="0" smtClean="0"/>
              <a:t>Current: Elastic </a:t>
            </a:r>
            <a:r>
              <a:rPr lang="en-US" sz="2800" dirty="0"/>
              <a:t>search with autocomplete</a:t>
            </a:r>
          </a:p>
        </p:txBody>
      </p:sp>
      <p:pic>
        <p:nvPicPr>
          <p:cNvPr id="4" name="Picture 3" descr="search A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3657600" cy="23174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Search bann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0908"/>
            <a:ext cx="8280400" cy="1018892"/>
          </a:xfrm>
          <a:prstGeom prst="rect">
            <a:avLst/>
          </a:prstGeom>
        </p:spPr>
      </p:pic>
      <p:pic>
        <p:nvPicPr>
          <p:cNvPr id="8" name="Picture 7" descr="Search AC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0600"/>
            <a:ext cx="3956050" cy="22606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200" y="51816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 names =&gt; Locus Summary page</a:t>
            </a:r>
          </a:p>
          <a:p>
            <a:r>
              <a:rPr lang="en-US" dirty="0" smtClean="0"/>
              <a:t>Other (actin; “act1 *”)  =&gt; Search results page</a:t>
            </a:r>
          </a:p>
          <a:p>
            <a:r>
              <a:rPr lang="en-US" dirty="0" smtClean="0"/>
              <a:t>Some IDs direct: 5634, </a:t>
            </a:r>
            <a:r>
              <a:rPr lang="is-IS" dirty="0" smtClean="0"/>
              <a:t>26762766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5105400" y="1752600"/>
            <a:ext cx="762000" cy="685800"/>
          </a:xfrm>
          <a:prstGeom prst="line">
            <a:avLst/>
          </a:prstGeom>
          <a:noFill/>
          <a:ln w="28575" cap="flat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Coming soon: </a:t>
            </a:r>
            <a:r>
              <a:rPr lang="en-US" sz="2800" dirty="0">
                <a:latin typeface="Calibri"/>
                <a:cs typeface="Calibri"/>
              </a:rPr>
              <a:t>Faceted search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http://</a:t>
            </a:r>
            <a:r>
              <a:rPr lang="en-US" sz="2800" dirty="0" err="1">
                <a:latin typeface="Calibri"/>
                <a:cs typeface="Calibri"/>
              </a:rPr>
              <a:t>sgd-beta.stanford.edu</a:t>
            </a:r>
            <a:r>
              <a:rPr lang="en-US" sz="2800" dirty="0">
                <a:latin typeface="Calibri"/>
                <a:cs typeface="Calibri"/>
              </a:rPr>
              <a:t>/search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8686800" cy="2895599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Faceted search based on </a:t>
            </a:r>
            <a:r>
              <a:rPr lang="en-US" sz="2400" dirty="0" err="1" smtClean="0">
                <a:latin typeface="Calibri"/>
                <a:cs typeface="Calibri"/>
              </a:rPr>
              <a:t>Elasticsearch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Filtering in multiple categories (breadcrumbs)</a:t>
            </a:r>
          </a:p>
          <a:p>
            <a:r>
              <a:rPr lang="en-US" sz="2400" dirty="0" smtClean="0">
                <a:latin typeface="Calibri"/>
                <a:cs typeface="Calibri"/>
              </a:rPr>
              <a:t>Speeds up query performance</a:t>
            </a:r>
          </a:p>
          <a:p>
            <a:r>
              <a:rPr lang="en-US" sz="2400" dirty="0" smtClean="0">
                <a:latin typeface="Calibri"/>
                <a:cs typeface="Calibri"/>
              </a:rPr>
              <a:t>Provides immediate feedback for refining and refocusing a search</a:t>
            </a:r>
          </a:p>
          <a:p>
            <a:r>
              <a:rPr lang="en-US" sz="2400" dirty="0" smtClean="0">
                <a:latin typeface="Calibri"/>
                <a:cs typeface="Calibri"/>
              </a:rPr>
              <a:t>E.g. VPS, checkpoint, replication, cell proliferation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60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648200" cy="533400"/>
          </a:xfrm>
        </p:spPr>
        <p:txBody>
          <a:bodyPr/>
          <a:lstStyle/>
          <a:p>
            <a:r>
              <a:rPr lang="en-US" sz="2800" dirty="0" smtClean="0"/>
              <a:t>Using facets to search</a:t>
            </a:r>
            <a:endParaRPr lang="en-US" sz="2800" dirty="0"/>
          </a:p>
        </p:txBody>
      </p:sp>
      <p:pic>
        <p:nvPicPr>
          <p:cNvPr id="4" name="Content Placeholder 3" descr="Faceted search checkpoin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0" r="-2294"/>
          <a:stretch/>
        </p:blipFill>
        <p:spPr>
          <a:xfrm>
            <a:off x="152400" y="609600"/>
            <a:ext cx="2444750" cy="2514600"/>
          </a:xfrm>
          <a:ln>
            <a:solidFill>
              <a:schemeClr val="bg2"/>
            </a:solidFill>
          </a:ln>
        </p:spPr>
      </p:pic>
      <p:pic>
        <p:nvPicPr>
          <p:cNvPr id="5" name="Picture 4" descr="Faceted categori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30" y="1981200"/>
            <a:ext cx="2725270" cy="19304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3276600"/>
            <a:ext cx="2245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Search term and </a:t>
            </a:r>
          </a:p>
          <a:p>
            <a:r>
              <a:rPr lang="en-US" sz="2400" dirty="0" smtClean="0">
                <a:latin typeface="Calibri"/>
                <a:cs typeface="Calibri"/>
              </a:rPr>
              <a:t>show all results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962400"/>
            <a:ext cx="3194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Filter by category “Genes”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67000" y="2362200"/>
            <a:ext cx="381000" cy="304800"/>
          </a:xfrm>
          <a:prstGeom prst="line">
            <a:avLst/>
          </a:prstGeom>
          <a:noFill/>
          <a:ln w="28575" cap="flat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5715000"/>
            <a:ext cx="418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Filter by component “kinetochore”</a:t>
            </a: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15" name="Picture 14" descr="faceted checkpoint and gene and kinetochor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3603757" cy="1143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096000" y="3505200"/>
            <a:ext cx="381000" cy="304800"/>
          </a:xfrm>
          <a:prstGeom prst="line">
            <a:avLst/>
          </a:prstGeom>
          <a:noFill/>
          <a:ln w="28575" cap="flat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1006"/>
      </p:ext>
    </p:extLst>
  </p:cSld>
  <p:clrMapOvr>
    <a:masterClrMapping/>
  </p:clrMapOvr>
</p:sld>
</file>

<file path=ppt/theme/theme1.xml><?xml version="1.0" encoding="utf-8"?>
<a:theme xmlns:a="http://schemas.openxmlformats.org/drawingml/2006/main" name="SGD-new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FFFF00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SGD-new.potx</Template>
  <TotalTime>2303</TotalTime>
  <Words>1216</Words>
  <Application>Microsoft Macintosh PowerPoint</Application>
  <PresentationFormat>On-screen Show (4:3)</PresentationFormat>
  <Paragraphs>236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SGD-new</vt:lpstr>
      <vt:lpstr>A hands on tour of the Saccharomyces Genome Database (SGD)</vt:lpstr>
      <vt:lpstr>Outline</vt:lpstr>
      <vt:lpstr>About SGD</vt:lpstr>
      <vt:lpstr>Key early decisions</vt:lpstr>
      <vt:lpstr>SGD today</vt:lpstr>
      <vt:lpstr>Organization of information on the home page </vt:lpstr>
      <vt:lpstr>Current: Elastic search with autocomplete</vt:lpstr>
      <vt:lpstr>Coming soon: Faceted search http://sgd-beta.stanford.edu/search</vt:lpstr>
      <vt:lpstr>Using facets to search</vt:lpstr>
      <vt:lpstr>Locus Summary Page</vt:lpstr>
      <vt:lpstr>Exploring the tabs</vt:lpstr>
      <vt:lpstr>Sequence details</vt:lpstr>
      <vt:lpstr>Sequence tools</vt:lpstr>
      <vt:lpstr>Variant viewer</vt:lpstr>
      <vt:lpstr>Protein details (e.g. Pah1p)</vt:lpstr>
      <vt:lpstr>The Gene Ontology (GO) Project</vt:lpstr>
      <vt:lpstr>GO controlled vocabularies</vt:lpstr>
      <vt:lpstr>GO Annotation Details</vt:lpstr>
      <vt:lpstr>Explore genes with shared biological process</vt:lpstr>
      <vt:lpstr>PowerPoint Presentation</vt:lpstr>
      <vt:lpstr>PowerPoint Presentation</vt:lpstr>
      <vt:lpstr>Regulation details</vt:lpstr>
      <vt:lpstr>Expression details</vt:lpstr>
      <vt:lpstr>SPELL expression tool</vt:lpstr>
      <vt:lpstr>PowerPoint Presentation</vt:lpstr>
      <vt:lpstr>JBrowse</vt:lpstr>
      <vt:lpstr>Search full text with Textpresso</vt:lpstr>
      <vt:lpstr>Data files for download</vt:lpstr>
      <vt:lpstr>PowerPoint Presentation</vt:lpstr>
      <vt:lpstr>Outreach</vt:lpstr>
      <vt:lpstr>SGD Staff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Dianna Fisk</dc:creator>
  <cp:lastModifiedBy>Rob Nash</cp:lastModifiedBy>
  <cp:revision>101</cp:revision>
  <cp:lastPrinted>2016-07-25T23:19:50Z</cp:lastPrinted>
  <dcterms:created xsi:type="dcterms:W3CDTF">2013-04-22T19:51:46Z</dcterms:created>
  <dcterms:modified xsi:type="dcterms:W3CDTF">2016-07-28T18:30:32Z</dcterms:modified>
</cp:coreProperties>
</file>