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68" r:id="rId2"/>
    <p:sldId id="311" r:id="rId3"/>
    <p:sldId id="315" r:id="rId4"/>
    <p:sldId id="312" r:id="rId5"/>
    <p:sldId id="313" r:id="rId6"/>
    <p:sldId id="316" r:id="rId7"/>
    <p:sldId id="317" r:id="rId8"/>
    <p:sldId id="318" r:id="rId9"/>
    <p:sldId id="320" r:id="rId10"/>
    <p:sldId id="321" r:id="rId11"/>
    <p:sldId id="323" r:id="rId12"/>
    <p:sldId id="319" r:id="rId13"/>
    <p:sldId id="322" r:id="rId14"/>
    <p:sldId id="325" r:id="rId15"/>
    <p:sldId id="328" r:id="rId16"/>
    <p:sldId id="327" r:id="rId17"/>
    <p:sldId id="339" r:id="rId18"/>
    <p:sldId id="326" r:id="rId19"/>
    <p:sldId id="329" r:id="rId20"/>
    <p:sldId id="330" r:id="rId21"/>
    <p:sldId id="284" r:id="rId22"/>
    <p:sldId id="286" r:id="rId23"/>
    <p:sldId id="331" r:id="rId24"/>
    <p:sldId id="287" r:id="rId25"/>
    <p:sldId id="288" r:id="rId26"/>
    <p:sldId id="332" r:id="rId27"/>
    <p:sldId id="289" r:id="rId28"/>
    <p:sldId id="333" r:id="rId29"/>
    <p:sldId id="290" r:id="rId30"/>
    <p:sldId id="334" r:id="rId31"/>
    <p:sldId id="291" r:id="rId32"/>
    <p:sldId id="336" r:id="rId33"/>
    <p:sldId id="337" r:id="rId34"/>
    <p:sldId id="338" r:id="rId35"/>
    <p:sldId id="335" r:id="rId36"/>
    <p:sldId id="324" r:id="rId37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78" autoAdjust="0"/>
    <p:restoredTop sz="96259" autoAdjust="0"/>
  </p:normalViewPr>
  <p:slideViewPr>
    <p:cSldViewPr snapToGrid="0" snapToObjects="1">
      <p:cViewPr varScale="1">
        <p:scale>
          <a:sx n="152" d="100"/>
          <a:sy n="152" d="100"/>
        </p:scale>
        <p:origin x="192" y="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944A-C11B-1049-AE40-00157D9D8E2D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6ED8F-BF93-434B-A910-8F96C9D5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993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85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45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95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44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6ED8F-BF93-434B-A910-8F96C9D526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73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13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49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799C-271F-A345-9D17-0EDAD6DE84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28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3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0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4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DE0E6-A70F-3445-B6A7-A1E46A564201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BEB2-6A79-4148-A9A0-770E56F05E3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687789"/>
            <a:ext cx="9560832" cy="536448"/>
            <a:chOff x="0" y="4687789"/>
            <a:chExt cx="9560832" cy="536448"/>
          </a:xfrm>
        </p:grpSpPr>
        <p:sp>
          <p:nvSpPr>
            <p:cNvPr id="8" name="Rectangle 7"/>
            <p:cNvSpPr/>
            <p:nvPr/>
          </p:nvSpPr>
          <p:spPr>
            <a:xfrm>
              <a:off x="0" y="4793437"/>
              <a:ext cx="9144000" cy="35006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151092" y="4687789"/>
              <a:ext cx="2409740" cy="536448"/>
              <a:chOff x="6734260" y="4687789"/>
              <a:chExt cx="2409740" cy="53644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183641" y="4769598"/>
                <a:ext cx="19603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spc="50" dirty="0">
                    <a:solidFill>
                      <a:srgbClr val="FFFFFF"/>
                    </a:solidFill>
                    <a:latin typeface="Bangla MN"/>
                    <a:cs typeface="Bangla MN"/>
                  </a:rPr>
                  <a:t>Saccharomyces</a:t>
                </a:r>
                <a:endParaRPr lang="en-US" sz="1100" i="1" spc="50" dirty="0">
                  <a:solidFill>
                    <a:srgbClr val="FFFFFF"/>
                  </a:solidFill>
                  <a:latin typeface="Bangla MN"/>
                  <a:cs typeface="Bangla MN"/>
                </a:endParaRPr>
              </a:p>
              <a:p>
                <a:r>
                  <a:rPr lang="en-US" sz="1000" dirty="0">
                    <a:solidFill>
                      <a:srgbClr val="FFFFFF"/>
                    </a:solidFill>
                    <a:latin typeface="Bangla MN"/>
                    <a:cs typeface="Bangla MN"/>
                  </a:rPr>
                  <a:t>GENOME DATABASE</a:t>
                </a:r>
              </a:p>
            </p:txBody>
          </p:sp>
          <p:pic>
            <p:nvPicPr>
              <p:cNvPr id="11" name="Picture 10" descr="redbud-blend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260" y="4687789"/>
                <a:ext cx="536448" cy="536448"/>
              </a:xfrm>
              <a:prstGeom prst="rect">
                <a:avLst/>
              </a:prstGeom>
            </p:spPr>
          </p:pic>
        </p:grpSp>
      </p:grpSp>
      <p:pic>
        <p:nvPicPr>
          <p:cNvPr id="14" name="Picture 13" descr="agr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" y="4821784"/>
            <a:ext cx="11112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image" Target="../media/image9.png"/><Relationship Id="rId3" Type="http://schemas.openxmlformats.org/officeDocument/2006/relationships/image" Target="../media/image57.jpg"/><Relationship Id="rId7" Type="http://schemas.openxmlformats.org/officeDocument/2006/relationships/image" Target="../media/image60.tiff"/><Relationship Id="rId12" Type="http://schemas.openxmlformats.org/officeDocument/2006/relationships/image" Target="../media/image8.jpe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7.jpg"/><Relationship Id="rId5" Type="http://schemas.openxmlformats.org/officeDocument/2006/relationships/image" Target="../media/image59.jpg"/><Relationship Id="rId15" Type="http://schemas.openxmlformats.org/officeDocument/2006/relationships/image" Target="../media/image11.png"/><Relationship Id="rId10" Type="http://schemas.openxmlformats.org/officeDocument/2006/relationships/image" Target="../media/image6.jpg"/><Relationship Id="rId4" Type="http://schemas.openxmlformats.org/officeDocument/2006/relationships/image" Target="../media/image58.tiff"/><Relationship Id="rId9" Type="http://schemas.openxmlformats.org/officeDocument/2006/relationships/image" Target="../media/image5.tiff"/><Relationship Id="rId1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C63E-CA37-D27B-0F2E-464A19B20358}"/>
              </a:ext>
            </a:extLst>
          </p:cNvPr>
          <p:cNvSpPr txBox="1">
            <a:spLocks/>
          </p:cNvSpPr>
          <p:nvPr/>
        </p:nvSpPr>
        <p:spPr>
          <a:xfrm>
            <a:off x="0" y="3344786"/>
            <a:ext cx="9144000" cy="1346994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Stacia R. Engel • Stanford University • Yeast2022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</a:br>
            <a:endParaRPr lang="en-US" sz="2400" dirty="0">
              <a:solidFill>
                <a:schemeClr val="bg1">
                  <a:lumMod val="50000"/>
                </a:schemeClr>
              </a:solidFill>
              <a:latin typeface="Avenir Light"/>
              <a:cs typeface="Avenir Light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#APOYG </a:t>
            </a:r>
            <a:r>
              <a:rPr lang="mr-IN" sz="2400" dirty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–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 Awesome Power of Yeast Genetics</a:t>
            </a:r>
            <a:endParaRPr lang="en-US" sz="3500" dirty="0">
              <a:latin typeface="Palatino Linotype"/>
              <a:cs typeface="Palatino Linotyp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97C80-F7C8-BBE8-A4FE-BA774E768413}"/>
              </a:ext>
            </a:extLst>
          </p:cNvPr>
          <p:cNvSpPr txBox="1">
            <a:spLocks/>
          </p:cNvSpPr>
          <p:nvPr/>
        </p:nvSpPr>
        <p:spPr>
          <a:xfrm>
            <a:off x="1508700" y="201258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alatino Linotype"/>
              <a:cs typeface="Palatino Linotype"/>
            </a:endParaRPr>
          </a:p>
        </p:txBody>
      </p:sp>
      <p:pic>
        <p:nvPicPr>
          <p:cNvPr id="4" name="Picture 3" descr="highres-NEW.png">
            <a:extLst>
              <a:ext uri="{FF2B5EF4-FFF2-40B4-BE49-F238E27FC236}">
                <a16:creationId xmlns:a16="http://schemas.microsoft.com/office/drawing/2014/main" id="{AA209625-3758-DF17-AB18-5CF11EEE7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b="16658"/>
          <a:stretch/>
        </p:blipFill>
        <p:spPr>
          <a:xfrm>
            <a:off x="2479965" y="-112771"/>
            <a:ext cx="3867727" cy="2679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ACCA0E-9A47-D391-E5F4-7A24F590BA95}"/>
              </a:ext>
            </a:extLst>
          </p:cNvPr>
          <p:cNvSpPr txBox="1">
            <a:spLocks/>
          </p:cNvSpPr>
          <p:nvPr/>
        </p:nvSpPr>
        <p:spPr>
          <a:xfrm>
            <a:off x="457200" y="23320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Awesome Power of SGD</a:t>
            </a:r>
          </a:p>
        </p:txBody>
      </p:sp>
    </p:spTree>
    <p:extLst>
      <p:ext uri="{BB962C8B-B14F-4D97-AF65-F5344CB8AC3E}">
        <p14:creationId xmlns:p14="http://schemas.microsoft.com/office/powerpoint/2010/main" val="337681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168753" y="515494"/>
            <a:ext cx="8518047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Accepted format for standard gene names in </a:t>
            </a:r>
            <a:r>
              <a:rPr lang="en-US" i="1" dirty="0"/>
              <a:t>S. cerevisiae </a:t>
            </a:r>
            <a:r>
              <a:rPr lang="en-US" dirty="0"/>
              <a:t>= 3 uppercase letters + number</a:t>
            </a:r>
          </a:p>
          <a:p>
            <a:pPr marL="287338" lvl="1" indent="-279400">
              <a:buFont typeface="Arial" panose="020B0604020202020204" pitchFamily="34" charset="0"/>
              <a:buChar char="•"/>
            </a:pPr>
            <a:r>
              <a:rPr lang="en-US" sz="1400" dirty="0"/>
              <a:t>Letters typically signify a phrase that provides information about function, mutant phenotype, or process, etc.</a:t>
            </a:r>
          </a:p>
          <a:p>
            <a:pPr marL="744527" lvl="2" indent="-279400">
              <a:buFont typeface="Arial" panose="020B0604020202020204" pitchFamily="34" charset="0"/>
              <a:buChar char="•"/>
            </a:pPr>
            <a:r>
              <a:rPr lang="en-US" sz="1400" dirty="0"/>
              <a:t>referred to as “Name Description” in SGD</a:t>
            </a:r>
          </a:p>
          <a:p>
            <a:pPr marL="287338" lvl="1" indent="-279400">
              <a:buFont typeface="Arial" panose="020B0604020202020204" pitchFamily="34" charset="0"/>
              <a:buChar char="•"/>
            </a:pPr>
            <a:r>
              <a:rPr lang="en-US" sz="1400" dirty="0"/>
              <a:t>“ADE” for “</a:t>
            </a:r>
            <a:r>
              <a:rPr lang="en-US" sz="1400" dirty="0" err="1"/>
              <a:t>ADEnine</a:t>
            </a:r>
            <a:r>
              <a:rPr lang="en-US" sz="1400" dirty="0"/>
              <a:t> biosynthesis” </a:t>
            </a:r>
          </a:p>
          <a:p>
            <a:pPr marL="287338" lvl="1" indent="-279400">
              <a:buFont typeface="Arial" panose="020B0604020202020204" pitchFamily="34" charset="0"/>
              <a:buChar char="•"/>
            </a:pPr>
            <a:r>
              <a:rPr lang="en-US" sz="1400" dirty="0"/>
              <a:t>“CDC” for “Cell Division Cycle”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Many types of chromosomal features follow this basic format: ORF, RNA, ARS, CEN, or genetic locus, etc.</a:t>
            </a:r>
          </a:p>
          <a:p>
            <a:endParaRPr lang="en-US" sz="1400" dirty="0"/>
          </a:p>
          <a:p>
            <a:r>
              <a:rPr lang="en-US" dirty="0"/>
              <a:t>Some non-compliant </a:t>
            </a:r>
            <a:r>
              <a:rPr lang="en-US" i="1" dirty="0"/>
              <a:t>S. cerevisiae </a:t>
            </a:r>
            <a:r>
              <a:rPr lang="en-US" dirty="0"/>
              <a:t>gene names pre-date current nomenclature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MRLP38, RPL1A, OM45</a:t>
            </a:r>
          </a:p>
          <a:p>
            <a:endParaRPr lang="en-US" sz="1400" dirty="0"/>
          </a:p>
          <a:p>
            <a:r>
              <a:rPr lang="en-US" dirty="0"/>
              <a:t>Other historical names predate nomenclature standards and the database, are less computer-friendly due to punctuation; these names have been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ADE5,7 </a:t>
            </a:r>
            <a:r>
              <a:rPr lang="en-US" sz="1400" dirty="0"/>
              <a:t>→ </a:t>
            </a:r>
            <a:r>
              <a:rPr lang="en-US" sz="1400" i="1" dirty="0"/>
              <a:t>ADE57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ARG5,6</a:t>
            </a:r>
            <a:r>
              <a:rPr lang="en-US" sz="1400" dirty="0"/>
              <a:t> → </a:t>
            </a:r>
            <a:r>
              <a:rPr lang="en-US" sz="1400" i="1" dirty="0"/>
              <a:t>ARG56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DUR1,2</a:t>
            </a:r>
            <a:r>
              <a:rPr lang="en-US" sz="1400" dirty="0"/>
              <a:t> → </a:t>
            </a:r>
            <a:r>
              <a:rPr lang="en-US" sz="1400" i="1" dirty="0"/>
              <a:t>DUR12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IMP2’</a:t>
            </a:r>
            <a:r>
              <a:rPr lang="en-US" sz="1400" dirty="0"/>
              <a:t> → </a:t>
            </a:r>
            <a:r>
              <a:rPr lang="en-US" sz="1400" i="1" dirty="0"/>
              <a:t>IMP21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82C5A-4B15-5623-930D-AE867BE22DA5}"/>
              </a:ext>
            </a:extLst>
          </p:cNvPr>
          <p:cNvSpPr txBox="1"/>
          <p:nvPr/>
        </p:nvSpPr>
        <p:spPr>
          <a:xfrm>
            <a:off x="3785936" y="0"/>
            <a:ext cx="53580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Genome version R64.3.1 – “legacy” gene name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CAB3C-4293-181C-6D9B-9035513BEC58}"/>
              </a:ext>
            </a:extLst>
          </p:cNvPr>
          <p:cNvSpPr txBox="1"/>
          <p:nvPr/>
        </p:nvSpPr>
        <p:spPr>
          <a:xfrm>
            <a:off x="3039979" y="4809429"/>
            <a:ext cx="3078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https://</a:t>
            </a:r>
            <a:r>
              <a:rPr lang="en-US" sz="1050" i="1" dirty="0" err="1">
                <a:solidFill>
                  <a:schemeClr val="bg1"/>
                </a:solidFill>
              </a:rPr>
              <a:t>www.yeastgenome.org</a:t>
            </a:r>
            <a:r>
              <a:rPr lang="en-US" sz="1050" i="1" dirty="0">
                <a:solidFill>
                  <a:schemeClr val="bg1"/>
                </a:solidFill>
              </a:rPr>
              <a:t>/reference/34897464/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7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168753" y="467368"/>
            <a:ext cx="8229523" cy="3793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New systematic nomenclature for yeast genes not found in S288C reference genome</a:t>
            </a:r>
          </a:p>
          <a:p>
            <a:endParaRPr lang="en-US" sz="1400" dirty="0"/>
          </a:p>
          <a:p>
            <a:r>
              <a:rPr lang="en-US" dirty="0"/>
              <a:t>Similar to, but distinct from, that used for ORFs and RNAs</a:t>
            </a:r>
          </a:p>
          <a:p>
            <a:endParaRPr lang="en-US" sz="1050" dirty="0"/>
          </a:p>
          <a:p>
            <a:r>
              <a:rPr lang="en-US" dirty="0"/>
              <a:t>Three uppercase letters + four-digit number: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 for “Yeast”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 for “</a:t>
            </a:r>
            <a:r>
              <a:rPr lang="en-US" sz="1400" i="1" dirty="0"/>
              <a:t>Saccharomyces cerevisiae</a:t>
            </a:r>
            <a:r>
              <a:rPr lang="en-US" sz="1400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Four-digit number corresponding to sequential order in which the gene was added to SGD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Three uppercase letters + four-digit number: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 for “Yeast”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 for “</a:t>
            </a:r>
            <a:r>
              <a:rPr lang="en-US" sz="1400" i="1" dirty="0"/>
              <a:t>Saccharomyces cerevisiae</a:t>
            </a:r>
            <a:r>
              <a:rPr lang="en-US" sz="1400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Four-digit number corresponding to sequential order in which the gene was added to SGD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Currently 55 “not in S288C” genes in SGD: MAL21/YSC0004, MATA/YSC0046,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15 more YSC0000 names reserved by researchers and awaiting publication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82C5A-4B15-5623-930D-AE867BE22DA5}"/>
              </a:ext>
            </a:extLst>
          </p:cNvPr>
          <p:cNvSpPr txBox="1"/>
          <p:nvPr/>
        </p:nvSpPr>
        <p:spPr>
          <a:xfrm>
            <a:off x="4724400" y="0"/>
            <a:ext cx="441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New “not in S288C” systematic nomenclature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122F2-4AD1-AA8E-FE38-0DC6D1EDF629}"/>
              </a:ext>
            </a:extLst>
          </p:cNvPr>
          <p:cNvSpPr txBox="1"/>
          <p:nvPr/>
        </p:nvSpPr>
        <p:spPr>
          <a:xfrm>
            <a:off x="2743199" y="4809429"/>
            <a:ext cx="4942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https://</a:t>
            </a:r>
            <a:r>
              <a:rPr lang="en-US" sz="1050" i="1" dirty="0" err="1">
                <a:solidFill>
                  <a:schemeClr val="bg1"/>
                </a:solidFill>
              </a:rPr>
              <a:t>www.yeastgenome.org</a:t>
            </a:r>
            <a:r>
              <a:rPr lang="en-US" sz="1050" i="1" dirty="0">
                <a:solidFill>
                  <a:schemeClr val="bg1"/>
                </a:solidFill>
              </a:rPr>
              <a:t>/</a:t>
            </a:r>
            <a:r>
              <a:rPr lang="en-US" sz="1050" i="1" dirty="0" err="1">
                <a:solidFill>
                  <a:schemeClr val="bg1"/>
                </a:solidFill>
              </a:rPr>
              <a:t>search?q</a:t>
            </a:r>
            <a:r>
              <a:rPr lang="en-US" sz="1050" i="1" dirty="0">
                <a:solidFill>
                  <a:schemeClr val="bg1"/>
                </a:solidFill>
              </a:rPr>
              <a:t>=ysc0&amp;category=locus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2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168753" y="467368"/>
            <a:ext cx="8229523" cy="40857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Updated genome annotation for ‘alternative reference genomes’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CEN.PK2-1Ca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D273-10B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JK9-3d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RM11-1A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SEY6210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Σ1278b</a:t>
            </a:r>
          </a:p>
          <a:p>
            <a:endParaRPr lang="en-US" sz="1400" dirty="0"/>
          </a:p>
          <a:p>
            <a:r>
              <a:rPr lang="en-US" dirty="0"/>
              <a:t>No changes to any genomic sequences</a:t>
            </a:r>
          </a:p>
          <a:p>
            <a:endParaRPr lang="en-US" sz="1050" dirty="0"/>
          </a:p>
          <a:p>
            <a:pPr>
              <a:lnSpc>
                <a:spcPct val="150000"/>
              </a:lnSpc>
            </a:pPr>
            <a:r>
              <a:rPr lang="en-US" dirty="0"/>
              <a:t>Updates are really all additions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RNAs – tRNA, snRNAs, ncRNAs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Autonomously Replicating Sequences (ARS elements)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Centromeres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Files updated on SGD Download site; GenBank update in progress…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82C5A-4B15-5623-930D-AE867BE22DA5}"/>
              </a:ext>
            </a:extLst>
          </p:cNvPr>
          <p:cNvSpPr txBox="1"/>
          <p:nvPr/>
        </p:nvSpPr>
        <p:spPr>
          <a:xfrm>
            <a:off x="4347411" y="0"/>
            <a:ext cx="4796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Updates to Reference Genome Panel – in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112E3-6309-822E-ABD6-B01851182E62}"/>
              </a:ext>
            </a:extLst>
          </p:cNvPr>
          <p:cNvSpPr txBox="1"/>
          <p:nvPr/>
        </p:nvSpPr>
        <p:spPr>
          <a:xfrm>
            <a:off x="1169245" y="4809429"/>
            <a:ext cx="646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Download strain sequences, annotation http://</a:t>
            </a:r>
            <a:r>
              <a:rPr lang="en-US" sz="1200" i="1" dirty="0" err="1">
                <a:solidFill>
                  <a:schemeClr val="bg1"/>
                </a:solidFill>
              </a:rPr>
              <a:t>sgd-archive.yeastgenome.org</a:t>
            </a:r>
            <a:r>
              <a:rPr lang="en-US" sz="1200" i="1" dirty="0">
                <a:solidFill>
                  <a:schemeClr val="bg1"/>
                </a:solidFill>
              </a:rPr>
              <a:t>/sequence/strains/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9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C5A0D1-93CB-E802-BBD7-9DA6B00EE815}"/>
              </a:ext>
            </a:extLst>
          </p:cNvPr>
          <p:cNvGrpSpPr/>
          <p:nvPr/>
        </p:nvGrpSpPr>
        <p:grpSpPr>
          <a:xfrm>
            <a:off x="7036047" y="100497"/>
            <a:ext cx="1679594" cy="1426820"/>
            <a:chOff x="7054355" y="100497"/>
            <a:chExt cx="1679594" cy="1426820"/>
          </a:xfrm>
        </p:grpSpPr>
        <p:pic>
          <p:nvPicPr>
            <p:cNvPr id="62" name="SGD-square.jpg">
              <a:extLst>
                <a:ext uri="{FF2B5EF4-FFF2-40B4-BE49-F238E27FC236}">
                  <a16:creationId xmlns:a16="http://schemas.microsoft.com/office/drawing/2014/main" id="{D005597F-90D4-1147-AA65-1A150AE4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98" b="13583"/>
            <a:stretch/>
          </p:blipFill>
          <p:spPr>
            <a:xfrm>
              <a:off x="705435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5FDC4B-4E06-B243-82AA-C54096E6641B}"/>
                </a:ext>
              </a:extLst>
            </p:cNvPr>
            <p:cNvSpPr txBox="1"/>
            <p:nvPr/>
          </p:nvSpPr>
          <p:spPr>
            <a:xfrm>
              <a:off x="7095753" y="1219542"/>
              <a:ext cx="159679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633357" y="197808"/>
            <a:ext cx="8408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SGD – basics, nomenclature, recent additions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Search &amp; Explore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Genome version R64.3.1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ncRNA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‘legacy’ gene names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‘not in S288C’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Reference Genome panel –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 progress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39" lvl="1" indent="-285750">
              <a:buFont typeface="Wingdings" pitchFamily="2" charset="2"/>
              <a:buChar char="Ø"/>
            </a:pPr>
            <a:r>
              <a:rPr lang="en-US" b="1" dirty="0"/>
              <a:t>Nomenclature conventions, qualifiers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Alleles and Allele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Updates to Interactions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New Homology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Disease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Extra bits - Supplementary data, published datasets, PubMed Central downloads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Submit Data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 err="1"/>
              <a:t>microPublication</a:t>
            </a:r>
            <a:r>
              <a:rPr lang="en-US" dirty="0"/>
              <a:t> Biology</a:t>
            </a:r>
          </a:p>
        </p:txBody>
      </p:sp>
    </p:spTree>
    <p:extLst>
      <p:ext uri="{BB962C8B-B14F-4D97-AF65-F5344CB8AC3E}">
        <p14:creationId xmlns:p14="http://schemas.microsoft.com/office/powerpoint/2010/main" val="297196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62B042-A23B-0268-EC2C-B4F3E89F6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-8878"/>
            <a:ext cx="6208071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E94CE-E01E-6C26-38F3-9F388B8D3899}"/>
              </a:ext>
            </a:extLst>
          </p:cNvPr>
          <p:cNvSpPr txBox="1"/>
          <p:nvPr/>
        </p:nvSpPr>
        <p:spPr>
          <a:xfrm>
            <a:off x="1169245" y="4809429"/>
            <a:ext cx="646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sites.google.com</a:t>
            </a:r>
            <a:r>
              <a:rPr lang="en-US" sz="1200" i="1" dirty="0">
                <a:solidFill>
                  <a:schemeClr val="bg1"/>
                </a:solidFill>
              </a:rPr>
              <a:t>/view/</a:t>
            </a:r>
            <a:r>
              <a:rPr lang="en-US" sz="1200" i="1" dirty="0" err="1">
                <a:solidFill>
                  <a:schemeClr val="bg1"/>
                </a:solidFill>
              </a:rPr>
              <a:t>yeastgenome</a:t>
            </a:r>
            <a:r>
              <a:rPr lang="en-US" sz="1200" i="1" dirty="0">
                <a:solidFill>
                  <a:schemeClr val="bg1"/>
                </a:solidFill>
              </a:rPr>
              <a:t>-help/community-help/nomenclature-conventions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7088B-0794-45A8-440C-459C31E3136E}"/>
              </a:ext>
            </a:extLst>
          </p:cNvPr>
          <p:cNvSpPr txBox="1"/>
          <p:nvPr/>
        </p:nvSpPr>
        <p:spPr>
          <a:xfrm>
            <a:off x="3799242" y="1961188"/>
            <a:ext cx="2941926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Standard Name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name published in peer-reviewed paper describing characterization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or, amalgam of 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consensus of community 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literature usage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clarity relative to function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priority in literature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FCE8-566C-0EB0-4809-2A26ED9E385D}"/>
              </a:ext>
            </a:extLst>
          </p:cNvPr>
          <p:cNvSpPr txBox="1"/>
          <p:nvPr/>
        </p:nvSpPr>
        <p:spPr>
          <a:xfrm>
            <a:off x="3799242" y="980594"/>
            <a:ext cx="294192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Systematic Name</a:t>
            </a:r>
          </a:p>
          <a:p>
            <a:r>
              <a:rPr lang="en-US" sz="1400" dirty="0"/>
              <a:t>- generated by systematic sequencing project in 1990s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34856-0758-D456-AFD5-6CBB00902957}"/>
              </a:ext>
            </a:extLst>
          </p:cNvPr>
          <p:cNvSpPr txBox="1"/>
          <p:nvPr/>
        </p:nvSpPr>
        <p:spPr>
          <a:xfrm>
            <a:off x="3799242" y="4019000"/>
            <a:ext cx="294192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Alias names</a:t>
            </a:r>
          </a:p>
          <a:p>
            <a:r>
              <a:rPr lang="en-US" sz="1400" dirty="0"/>
              <a:t>- alternate names used in literature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9911A-97A9-544A-F245-EB05D8ABF1E9}"/>
              </a:ext>
            </a:extLst>
          </p:cNvPr>
          <p:cNvSpPr txBox="1"/>
          <p:nvPr/>
        </p:nvSpPr>
        <p:spPr>
          <a:xfrm>
            <a:off x="3799242" y="0"/>
            <a:ext cx="294192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SGDID</a:t>
            </a:r>
          </a:p>
          <a:p>
            <a:pPr marL="114300" indent="-114300">
              <a:buFontTx/>
              <a:buChar char="-"/>
            </a:pPr>
            <a:r>
              <a:rPr lang="en-US" sz="1400" dirty="0"/>
              <a:t>local database identifier</a:t>
            </a:r>
          </a:p>
          <a:p>
            <a:pPr marL="114300" indent="-114300">
              <a:buFontTx/>
              <a:buChar char="-"/>
            </a:pPr>
            <a:r>
              <a:rPr lang="en-US" sz="1400" dirty="0"/>
              <a:t>in combo with source is ‘curie’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92631-7504-90A7-0722-79B0DAC1CDF2}"/>
              </a:ext>
            </a:extLst>
          </p:cNvPr>
          <p:cNvSpPr txBox="1"/>
          <p:nvPr/>
        </p:nvSpPr>
        <p:spPr>
          <a:xfrm>
            <a:off x="7638064" y="0"/>
            <a:ext cx="1505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Nomenclature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AD458E-549D-65E3-C0CA-A96E0D96C84C}"/>
              </a:ext>
            </a:extLst>
          </p:cNvPr>
          <p:cNvGrpSpPr/>
          <p:nvPr/>
        </p:nvGrpSpPr>
        <p:grpSpPr>
          <a:xfrm>
            <a:off x="6768668" y="-8878"/>
            <a:ext cx="2361582" cy="4754761"/>
            <a:chOff x="6768668" y="-8878"/>
            <a:chExt cx="2361582" cy="4754758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B298947A-0567-A7C6-D685-CB02E1DDF9F6}"/>
                </a:ext>
              </a:extLst>
            </p:cNvPr>
            <p:cNvSpPr/>
            <p:nvPr/>
          </p:nvSpPr>
          <p:spPr>
            <a:xfrm rot="10800000">
              <a:off x="6768668" y="0"/>
              <a:ext cx="2361582" cy="473700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F21643-1470-6E30-6A22-A0A49F0E9FAA}"/>
                </a:ext>
              </a:extLst>
            </p:cNvPr>
            <p:cNvSpPr txBox="1"/>
            <p:nvPr/>
          </p:nvSpPr>
          <p:spPr>
            <a:xfrm>
              <a:off x="6852267" y="-8878"/>
              <a:ext cx="2194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Most stable identifier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21E263-253E-DAAD-C144-2E001C1F01C1}"/>
                </a:ext>
              </a:extLst>
            </p:cNvPr>
            <p:cNvSpPr txBox="1"/>
            <p:nvPr/>
          </p:nvSpPr>
          <p:spPr>
            <a:xfrm>
              <a:off x="7949458" y="4007217"/>
              <a:ext cx="85465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Least </a:t>
              </a:r>
            </a:p>
            <a:p>
              <a:pPr algn="ctr"/>
              <a:r>
                <a:rPr lang="en-US" sz="1400" dirty="0"/>
                <a:t>stable </a:t>
              </a:r>
            </a:p>
            <a:p>
              <a:pPr algn="ctr"/>
              <a:r>
                <a:rPr lang="en-US" sz="1400" dirty="0"/>
                <a:t>identifier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62B042-A23B-0268-EC2C-B4F3E89F6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-8878"/>
            <a:ext cx="6208071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E94CE-E01E-6C26-38F3-9F388B8D3899}"/>
              </a:ext>
            </a:extLst>
          </p:cNvPr>
          <p:cNvSpPr txBox="1"/>
          <p:nvPr/>
        </p:nvSpPr>
        <p:spPr>
          <a:xfrm>
            <a:off x="1169245" y="4809429"/>
            <a:ext cx="646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sites.google.com</a:t>
            </a:r>
            <a:r>
              <a:rPr lang="en-US" sz="1200" i="1" dirty="0">
                <a:solidFill>
                  <a:schemeClr val="bg1"/>
                </a:solidFill>
              </a:rPr>
              <a:t>/view/</a:t>
            </a:r>
            <a:r>
              <a:rPr lang="en-US" sz="1200" i="1" dirty="0" err="1">
                <a:solidFill>
                  <a:schemeClr val="bg1"/>
                </a:solidFill>
              </a:rPr>
              <a:t>yeastgenome</a:t>
            </a:r>
            <a:r>
              <a:rPr lang="en-US" sz="1200" i="1" dirty="0">
                <a:solidFill>
                  <a:schemeClr val="bg1"/>
                </a:solidFill>
              </a:rPr>
              <a:t>-help/community-help/nomenclature-conventions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7088B-0794-45A8-440C-459C31E3136E}"/>
              </a:ext>
            </a:extLst>
          </p:cNvPr>
          <p:cNvSpPr txBox="1"/>
          <p:nvPr/>
        </p:nvSpPr>
        <p:spPr>
          <a:xfrm>
            <a:off x="3799242" y="1961188"/>
            <a:ext cx="2941926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Standard Name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name published in peer-reviewed paper describing characterization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or, amalgam of 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consensus of community 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literature usage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clarity relative to function</a:t>
            </a:r>
          </a:p>
          <a:p>
            <a:pPr marL="573077" lvl="1" indent="-115888">
              <a:buFontTx/>
              <a:buChar char="-"/>
            </a:pPr>
            <a:r>
              <a:rPr lang="en-US" sz="1400" dirty="0"/>
              <a:t>priority in literature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FCE8-566C-0EB0-4809-2A26ED9E385D}"/>
              </a:ext>
            </a:extLst>
          </p:cNvPr>
          <p:cNvSpPr txBox="1"/>
          <p:nvPr/>
        </p:nvSpPr>
        <p:spPr>
          <a:xfrm>
            <a:off x="3799242" y="980594"/>
            <a:ext cx="294192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Systematic Name</a:t>
            </a:r>
          </a:p>
          <a:p>
            <a:r>
              <a:rPr lang="en-US" sz="1400" dirty="0"/>
              <a:t>- generated by systematic sequencing project in 1990s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34856-0758-D456-AFD5-6CBB00902957}"/>
              </a:ext>
            </a:extLst>
          </p:cNvPr>
          <p:cNvSpPr txBox="1"/>
          <p:nvPr/>
        </p:nvSpPr>
        <p:spPr>
          <a:xfrm>
            <a:off x="3799242" y="4019000"/>
            <a:ext cx="294192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Alias names</a:t>
            </a:r>
          </a:p>
          <a:p>
            <a:r>
              <a:rPr lang="en-US" sz="1400" dirty="0"/>
              <a:t>- alternate names used in literature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9911A-97A9-544A-F245-EB05D8ABF1E9}"/>
              </a:ext>
            </a:extLst>
          </p:cNvPr>
          <p:cNvSpPr txBox="1"/>
          <p:nvPr/>
        </p:nvSpPr>
        <p:spPr>
          <a:xfrm>
            <a:off x="3799242" y="915"/>
            <a:ext cx="294192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SGDID</a:t>
            </a:r>
          </a:p>
          <a:p>
            <a:pPr marL="114300" indent="-114300">
              <a:buFontTx/>
              <a:buChar char="-"/>
            </a:pPr>
            <a:r>
              <a:rPr lang="en-US" sz="1400" dirty="0"/>
              <a:t>local database identifier</a:t>
            </a:r>
          </a:p>
          <a:p>
            <a:pPr marL="114300" indent="-114300">
              <a:buFontTx/>
              <a:buChar char="-"/>
            </a:pPr>
            <a:r>
              <a:rPr lang="en-US" sz="1400" dirty="0"/>
              <a:t>in combo with source is ‘curie’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92631-7504-90A7-0722-79B0DAC1CDF2}"/>
              </a:ext>
            </a:extLst>
          </p:cNvPr>
          <p:cNvSpPr txBox="1"/>
          <p:nvPr/>
        </p:nvSpPr>
        <p:spPr>
          <a:xfrm>
            <a:off x="7638064" y="0"/>
            <a:ext cx="1505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Nomenclature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30DFD-D101-C153-7D63-B499C2D02583}"/>
              </a:ext>
            </a:extLst>
          </p:cNvPr>
          <p:cNvSpPr txBox="1"/>
          <p:nvPr/>
        </p:nvSpPr>
        <p:spPr>
          <a:xfrm>
            <a:off x="6854562" y="466101"/>
            <a:ext cx="221381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Where to access data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YeastMine: ‘Retrieve SGD chromosomal Features’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Downloads: GFF</a:t>
            </a:r>
          </a:p>
        </p:txBody>
      </p:sp>
    </p:spTree>
    <p:extLst>
      <p:ext uri="{BB962C8B-B14F-4D97-AF65-F5344CB8AC3E}">
        <p14:creationId xmlns:p14="http://schemas.microsoft.com/office/powerpoint/2010/main" val="37383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62B042-A23B-0268-EC2C-B4F3E89F6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-8878"/>
            <a:ext cx="6208071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E94CE-E01E-6C26-38F3-9F388B8D3899}"/>
              </a:ext>
            </a:extLst>
          </p:cNvPr>
          <p:cNvSpPr txBox="1"/>
          <p:nvPr/>
        </p:nvSpPr>
        <p:spPr>
          <a:xfrm>
            <a:off x="1169245" y="4823179"/>
            <a:ext cx="6468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Fisk et al. (2006) Saccharomyces cerevisiae S288C genome annotation: a working hypothesis. Yeast 23(12):857-65.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7088B-0794-45A8-440C-459C31E3136E}"/>
              </a:ext>
            </a:extLst>
          </p:cNvPr>
          <p:cNvSpPr txBox="1"/>
          <p:nvPr/>
        </p:nvSpPr>
        <p:spPr>
          <a:xfrm>
            <a:off x="3799242" y="1521181"/>
            <a:ext cx="38388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Uncharacterized ORF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likely to produce a protein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conserved among </a:t>
            </a:r>
            <a:r>
              <a:rPr lang="en-US" sz="1400" i="1" dirty="0"/>
              <a:t>Saccharomyces</a:t>
            </a:r>
            <a:r>
              <a:rPr lang="en-US" sz="1400" dirty="0"/>
              <a:t> species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no experimental evidence that product is made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FCE8-566C-0EB0-4809-2A26ED9E385D}"/>
              </a:ext>
            </a:extLst>
          </p:cNvPr>
          <p:cNvSpPr txBox="1"/>
          <p:nvPr/>
        </p:nvSpPr>
        <p:spPr>
          <a:xfrm>
            <a:off x="3799242" y="423714"/>
            <a:ext cx="39147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Verified ORF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experimental evidence that a protein is produced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have orthologs in </a:t>
            </a:r>
            <a:r>
              <a:rPr lang="en-US" sz="1400" i="1" dirty="0"/>
              <a:t>Saccharomyces</a:t>
            </a:r>
            <a:r>
              <a:rPr lang="en-US" sz="1400" dirty="0"/>
              <a:t> species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most named genes in this class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92631-7504-90A7-0722-79B0DAC1CDF2}"/>
              </a:ext>
            </a:extLst>
          </p:cNvPr>
          <p:cNvSpPr txBox="1"/>
          <p:nvPr/>
        </p:nvSpPr>
        <p:spPr>
          <a:xfrm>
            <a:off x="7638064" y="0"/>
            <a:ext cx="1505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Nomenclature 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9875854F-CFD8-77B9-C2E1-D355770F0F43}"/>
              </a:ext>
            </a:extLst>
          </p:cNvPr>
          <p:cNvSpPr/>
          <p:nvPr/>
        </p:nvSpPr>
        <p:spPr>
          <a:xfrm>
            <a:off x="1897552" y="1780813"/>
            <a:ext cx="1120656" cy="501889"/>
          </a:xfrm>
          <a:prstGeom prst="donut">
            <a:avLst>
              <a:gd name="adj" fmla="val 8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6329A-1F66-D633-BC06-244B0CD6C834}"/>
              </a:ext>
            </a:extLst>
          </p:cNvPr>
          <p:cNvSpPr txBox="1"/>
          <p:nvPr/>
        </p:nvSpPr>
        <p:spPr>
          <a:xfrm>
            <a:off x="3799242" y="4019000"/>
            <a:ext cx="294192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Deleted ORF</a:t>
            </a:r>
          </a:p>
          <a:p>
            <a:r>
              <a:rPr lang="en-US" sz="1400" dirty="0"/>
              <a:t>- officially withdrawn from annotation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111EF-7BA6-5ACF-8296-07297BD793B9}"/>
              </a:ext>
            </a:extLst>
          </p:cNvPr>
          <p:cNvSpPr txBox="1"/>
          <p:nvPr/>
        </p:nvSpPr>
        <p:spPr>
          <a:xfrm>
            <a:off x="3799240" y="2616427"/>
            <a:ext cx="372909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Dubious ORF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unlikely to encode an expressed protein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not conserved among </a:t>
            </a:r>
            <a:r>
              <a:rPr lang="en-US" sz="1400" i="1" dirty="0"/>
              <a:t>Saccharomyces</a:t>
            </a:r>
            <a:r>
              <a:rPr lang="en-US" sz="1400" dirty="0"/>
              <a:t> species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no experimental evidence that product is made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EEA70-5F42-1F46-D774-1F471C53967F}"/>
              </a:ext>
            </a:extLst>
          </p:cNvPr>
          <p:cNvSpPr txBox="1"/>
          <p:nvPr/>
        </p:nvSpPr>
        <p:spPr>
          <a:xfrm>
            <a:off x="5954243" y="3685362"/>
            <a:ext cx="2846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Merged ORF</a:t>
            </a:r>
          </a:p>
          <a:p>
            <a:r>
              <a:rPr lang="en-US" sz="1400" dirty="0"/>
              <a:t>- no longer considered distinct entity</a:t>
            </a:r>
          </a:p>
        </p:txBody>
      </p:sp>
    </p:spTree>
    <p:extLst>
      <p:ext uri="{BB962C8B-B14F-4D97-AF65-F5344CB8AC3E}">
        <p14:creationId xmlns:p14="http://schemas.microsoft.com/office/powerpoint/2010/main" val="18727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62B042-A23B-0268-EC2C-B4F3E89F6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-8878"/>
            <a:ext cx="6208071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E94CE-E01E-6C26-38F3-9F388B8D3899}"/>
              </a:ext>
            </a:extLst>
          </p:cNvPr>
          <p:cNvSpPr txBox="1"/>
          <p:nvPr/>
        </p:nvSpPr>
        <p:spPr>
          <a:xfrm>
            <a:off x="1169245" y="4823179"/>
            <a:ext cx="6468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Fisk et al. (2006) Saccharomyces cerevisiae S288C genome annotation: a working hypothesis. Yeast 23(12):857-65.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7088B-0794-45A8-440C-459C31E3136E}"/>
              </a:ext>
            </a:extLst>
          </p:cNvPr>
          <p:cNvSpPr txBox="1"/>
          <p:nvPr/>
        </p:nvSpPr>
        <p:spPr>
          <a:xfrm>
            <a:off x="3799242" y="1521181"/>
            <a:ext cx="38388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Uncharacterized ORF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likely to produce a protein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conserved among </a:t>
            </a:r>
            <a:r>
              <a:rPr lang="en-US" sz="1400" i="1" dirty="0"/>
              <a:t>Saccharomyces</a:t>
            </a:r>
            <a:r>
              <a:rPr lang="en-US" sz="1400" dirty="0"/>
              <a:t> species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no experimental evidence that product is made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FCE8-566C-0EB0-4809-2A26ED9E385D}"/>
              </a:ext>
            </a:extLst>
          </p:cNvPr>
          <p:cNvSpPr txBox="1"/>
          <p:nvPr/>
        </p:nvSpPr>
        <p:spPr>
          <a:xfrm>
            <a:off x="3799242" y="423714"/>
            <a:ext cx="39147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Verified ORF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experimental evidence that a protein is produced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have orthologs in </a:t>
            </a:r>
            <a:r>
              <a:rPr lang="en-US" sz="1400" i="1" dirty="0"/>
              <a:t>Saccharomyces</a:t>
            </a:r>
            <a:r>
              <a:rPr lang="en-US" sz="1400" dirty="0"/>
              <a:t> species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most named genes in this class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92631-7504-90A7-0722-79B0DAC1CDF2}"/>
              </a:ext>
            </a:extLst>
          </p:cNvPr>
          <p:cNvSpPr txBox="1"/>
          <p:nvPr/>
        </p:nvSpPr>
        <p:spPr>
          <a:xfrm>
            <a:off x="7638064" y="0"/>
            <a:ext cx="1505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Nomenclature 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9875854F-CFD8-77B9-C2E1-D355770F0F43}"/>
              </a:ext>
            </a:extLst>
          </p:cNvPr>
          <p:cNvSpPr/>
          <p:nvPr/>
        </p:nvSpPr>
        <p:spPr>
          <a:xfrm>
            <a:off x="1897552" y="1780813"/>
            <a:ext cx="1120656" cy="501889"/>
          </a:xfrm>
          <a:prstGeom prst="donut">
            <a:avLst>
              <a:gd name="adj" fmla="val 8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6329A-1F66-D633-BC06-244B0CD6C834}"/>
              </a:ext>
            </a:extLst>
          </p:cNvPr>
          <p:cNvSpPr txBox="1"/>
          <p:nvPr/>
        </p:nvSpPr>
        <p:spPr>
          <a:xfrm>
            <a:off x="3799242" y="4019000"/>
            <a:ext cx="294192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Deleted ORF</a:t>
            </a:r>
          </a:p>
          <a:p>
            <a:r>
              <a:rPr lang="en-US" sz="1400" dirty="0"/>
              <a:t>- officially withdrawn from annotation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111EF-7BA6-5ACF-8296-07297BD793B9}"/>
              </a:ext>
            </a:extLst>
          </p:cNvPr>
          <p:cNvSpPr txBox="1"/>
          <p:nvPr/>
        </p:nvSpPr>
        <p:spPr>
          <a:xfrm>
            <a:off x="3799240" y="2616427"/>
            <a:ext cx="372909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Dubious ORF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unlikely to encode an expressed protein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not conserved among </a:t>
            </a:r>
            <a:r>
              <a:rPr lang="en-US" sz="1400" i="1" dirty="0"/>
              <a:t>Saccharomyces</a:t>
            </a:r>
            <a:r>
              <a:rPr lang="en-US" sz="1400" dirty="0"/>
              <a:t> species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no experimental evidence that product is made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EEA70-5F42-1F46-D774-1F471C53967F}"/>
              </a:ext>
            </a:extLst>
          </p:cNvPr>
          <p:cNvSpPr txBox="1"/>
          <p:nvPr/>
        </p:nvSpPr>
        <p:spPr>
          <a:xfrm>
            <a:off x="5954243" y="3685362"/>
            <a:ext cx="2846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Merged ORF</a:t>
            </a:r>
          </a:p>
          <a:p>
            <a:r>
              <a:rPr lang="en-US" sz="1400" dirty="0"/>
              <a:t>- no longer considered distinct entity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31E9F7-6CDD-85AB-FEA2-972528D51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" t="-1" r="-77" b="38643"/>
          <a:stretch/>
        </p:blipFill>
        <p:spPr>
          <a:xfrm>
            <a:off x="3456432" y="2571750"/>
            <a:ext cx="5511800" cy="2240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7F40555D-3089-2ECB-6F0F-FF76E52B0C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2" t="-77" r="-1242" b="77"/>
          <a:stretch/>
        </p:blipFill>
        <p:spPr>
          <a:xfrm>
            <a:off x="6964536" y="2476695"/>
            <a:ext cx="2147570" cy="1049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12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C5A0D1-93CB-E802-BBD7-9DA6B00EE815}"/>
              </a:ext>
            </a:extLst>
          </p:cNvPr>
          <p:cNvGrpSpPr/>
          <p:nvPr/>
        </p:nvGrpSpPr>
        <p:grpSpPr>
          <a:xfrm>
            <a:off x="7036047" y="100497"/>
            <a:ext cx="1679594" cy="1426820"/>
            <a:chOff x="7054355" y="100497"/>
            <a:chExt cx="1679594" cy="1426820"/>
          </a:xfrm>
        </p:grpSpPr>
        <p:pic>
          <p:nvPicPr>
            <p:cNvPr id="62" name="SGD-square.jpg">
              <a:extLst>
                <a:ext uri="{FF2B5EF4-FFF2-40B4-BE49-F238E27FC236}">
                  <a16:creationId xmlns:a16="http://schemas.microsoft.com/office/drawing/2014/main" id="{D005597F-90D4-1147-AA65-1A150AE4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98" b="13583"/>
            <a:stretch/>
          </p:blipFill>
          <p:spPr>
            <a:xfrm>
              <a:off x="705435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5FDC4B-4E06-B243-82AA-C54096E6641B}"/>
                </a:ext>
              </a:extLst>
            </p:cNvPr>
            <p:cNvSpPr txBox="1"/>
            <p:nvPr/>
          </p:nvSpPr>
          <p:spPr>
            <a:xfrm>
              <a:off x="7095753" y="1219542"/>
              <a:ext cx="159679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633357" y="197808"/>
            <a:ext cx="8408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SGD – basics, nomenclature, recent additions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Search &amp; Explore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Genome version R64.3.1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ncRNA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‘legacy’ gene names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‘not in S288C’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Reference Genome panel –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 progress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Nomenclature conventions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b="1" dirty="0"/>
              <a:t>Alleles and Allele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Updates to Interactions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New Homology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Disease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Extra bits - Supplementary data, published datasets, PubMed Central downloads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Submit Data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 err="1"/>
              <a:t>microPublication</a:t>
            </a:r>
            <a:r>
              <a:rPr lang="en-US" dirty="0"/>
              <a:t> Biology</a:t>
            </a:r>
          </a:p>
        </p:txBody>
      </p:sp>
    </p:spTree>
    <p:extLst>
      <p:ext uri="{BB962C8B-B14F-4D97-AF65-F5344CB8AC3E}">
        <p14:creationId xmlns:p14="http://schemas.microsoft.com/office/powerpoint/2010/main" val="55697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212622-69DA-E6E1-87D4-B250AFD1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" y="0"/>
            <a:ext cx="6961760" cy="4796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DF853-C234-AAD9-9FA0-A1896841017D}"/>
              </a:ext>
            </a:extLst>
          </p:cNvPr>
          <p:cNvSpPr txBox="1"/>
          <p:nvPr/>
        </p:nvSpPr>
        <p:spPr>
          <a:xfrm>
            <a:off x="1279517" y="4797107"/>
            <a:ext cx="646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“Explore SGD” search result </a:t>
            </a:r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</a:t>
            </a:r>
            <a:r>
              <a:rPr lang="en-US" sz="1200" i="1" dirty="0" err="1">
                <a:solidFill>
                  <a:schemeClr val="bg1"/>
                </a:solidFill>
              </a:rPr>
              <a:t>search?q</a:t>
            </a:r>
            <a:r>
              <a:rPr lang="en-US" sz="1200" i="1" dirty="0">
                <a:solidFill>
                  <a:schemeClr val="bg1"/>
                </a:solidFill>
              </a:rPr>
              <a:t>=&amp;</a:t>
            </a:r>
            <a:r>
              <a:rPr lang="en-US" sz="1200" i="1" dirty="0" err="1">
                <a:solidFill>
                  <a:schemeClr val="bg1"/>
                </a:solidFill>
              </a:rPr>
              <a:t>is_quick</a:t>
            </a:r>
            <a:r>
              <a:rPr lang="en-US" sz="1200" i="1" dirty="0">
                <a:solidFill>
                  <a:schemeClr val="bg1"/>
                </a:solidFill>
              </a:rPr>
              <a:t>=true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5935579" y="1737017"/>
            <a:ext cx="3152274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Explore SGD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returns all </a:t>
            </a:r>
            <a:r>
              <a:rPr lang="en-US" sz="1600" u="sng" dirty="0"/>
              <a:t>objects</a:t>
            </a:r>
            <a:r>
              <a:rPr lang="en-US" sz="1600" dirty="0"/>
              <a:t> in database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results updated daily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B9CC9A9-FDB3-AA56-AC8D-14973A515D68}"/>
              </a:ext>
            </a:extLst>
          </p:cNvPr>
          <p:cNvSpPr/>
          <p:nvPr/>
        </p:nvSpPr>
        <p:spPr>
          <a:xfrm>
            <a:off x="8021" y="874295"/>
            <a:ext cx="2302043" cy="3922294"/>
          </a:xfrm>
          <a:prstGeom prst="frame">
            <a:avLst>
              <a:gd name="adj1" fmla="val 20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1DD9D-A738-1E72-FCC9-129751E53D32}"/>
              </a:ext>
            </a:extLst>
          </p:cNvPr>
          <p:cNvSpPr txBox="1"/>
          <p:nvPr/>
        </p:nvSpPr>
        <p:spPr>
          <a:xfrm>
            <a:off x="8353353" y="0"/>
            <a:ext cx="7906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Alleles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DC813044-98FB-CCFF-A328-1EBD15924E63}"/>
              </a:ext>
            </a:extLst>
          </p:cNvPr>
          <p:cNvSpPr/>
          <p:nvPr/>
        </p:nvSpPr>
        <p:spPr>
          <a:xfrm rot="20120283">
            <a:off x="1103714" y="1255521"/>
            <a:ext cx="1225567" cy="472379"/>
          </a:xfrm>
          <a:prstGeom prst="leftArrow">
            <a:avLst>
              <a:gd name="adj1" fmla="val 31026"/>
              <a:gd name="adj2" fmla="val 798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:a16="http://schemas.microsoft.com/office/drawing/2014/main" id="{0A65A0DB-E170-E64A-9F5F-5BA038B7A530}"/>
              </a:ext>
            </a:extLst>
          </p:cNvPr>
          <p:cNvSpPr txBox="1"/>
          <p:nvPr/>
        </p:nvSpPr>
        <p:spPr>
          <a:xfrm>
            <a:off x="1100415" y="2859246"/>
            <a:ext cx="926090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685783" hangingPunct="0"/>
            <a:r>
              <a:rPr lang="en-US" sz="9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rPr>
              <a:t>Suzi Aleksander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AC85602-0269-0A43-8688-288D68E1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84" y="2843851"/>
            <a:ext cx="754381" cy="754380"/>
          </a:xfrm>
          <a:prstGeom prst="rect">
            <a:avLst/>
          </a:prstGeom>
          <a:ln w="57150">
            <a:noFill/>
          </a:ln>
        </p:spPr>
      </p:pic>
      <p:sp>
        <p:nvSpPr>
          <p:cNvPr id="122" name="TextBox 121"/>
          <p:cNvSpPr txBox="1"/>
          <p:nvPr/>
        </p:nvSpPr>
        <p:spPr>
          <a:xfrm>
            <a:off x="1100415" y="1927706"/>
            <a:ext cx="970986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685783" hangingPunct="0"/>
            <a:r>
              <a:rPr lang="en-US" sz="900" dirty="0">
                <a:solidFill>
                  <a:prstClr val="black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</a:rPr>
              <a:t>Edith Wong, PhD</a:t>
            </a:r>
            <a:endParaRPr lang="en-US" sz="900" dirty="0">
              <a:solidFill>
                <a:srgbClr val="000000"/>
              </a:solidFill>
              <a:latin typeface="Helvetica Light" panose="020B0403020202020204" pitchFamily="34" charset="0"/>
              <a:ea typeface="Baskerville" charset="0"/>
              <a:cs typeface="Baskerville" charset="0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84" y="1913372"/>
            <a:ext cx="754380" cy="754379"/>
          </a:xfrm>
          <a:prstGeom prst="rect">
            <a:avLst/>
          </a:prstGeom>
          <a:ln w="57150">
            <a:noFill/>
          </a:ln>
        </p:spPr>
      </p:pic>
      <p:sp>
        <p:nvSpPr>
          <p:cNvPr id="114" name="TextBox 113"/>
          <p:cNvSpPr txBox="1"/>
          <p:nvPr/>
        </p:nvSpPr>
        <p:spPr>
          <a:xfrm>
            <a:off x="1100415" y="3792873"/>
            <a:ext cx="88765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685783" hangingPunct="0"/>
            <a:r>
              <a:rPr lang="en-US" sz="900" dirty="0">
                <a:solidFill>
                  <a:prstClr val="black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</a:rPr>
              <a:t>Rob Nash, PhD</a:t>
            </a:r>
            <a:endParaRPr lang="en-US" sz="900" dirty="0">
              <a:solidFill>
                <a:srgbClr val="000000"/>
              </a:solidFill>
              <a:latin typeface="Helvetica Light" panose="020B0403020202020204" pitchFamily="34" charset="0"/>
              <a:ea typeface="Baskerville" charset="0"/>
              <a:cs typeface="Baskerville" charset="0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84" y="3774332"/>
            <a:ext cx="754380" cy="754379"/>
          </a:xfrm>
          <a:prstGeom prst="rect">
            <a:avLst/>
          </a:prstGeom>
          <a:ln w="57150">
            <a:noFill/>
          </a:ln>
        </p:spPr>
      </p:pic>
      <p:sp>
        <p:nvSpPr>
          <p:cNvPr id="93" name="TextBox 92"/>
          <p:cNvSpPr txBox="1"/>
          <p:nvPr/>
        </p:nvSpPr>
        <p:spPr>
          <a:xfrm>
            <a:off x="1100415" y="992620"/>
            <a:ext cx="1022345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685783" hangingPunct="0"/>
            <a:r>
              <a:rPr lang="en-US" sz="900" dirty="0">
                <a:solidFill>
                  <a:prstClr val="black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</a:rPr>
              <a:t>Stacia Engel, PhD</a:t>
            </a:r>
            <a:endParaRPr lang="en-US" sz="900" dirty="0">
              <a:solidFill>
                <a:srgbClr val="000000"/>
              </a:solidFill>
              <a:latin typeface="Helvetica Light" panose="020B0403020202020204" pitchFamily="34" charset="0"/>
              <a:ea typeface="Baskerville" charset="0"/>
              <a:cs typeface="Baskerville" charset="0"/>
              <a:sym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11A58D-9A6A-1A44-B903-12FDE0243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84" y="982891"/>
            <a:ext cx="754380" cy="754381"/>
          </a:xfrm>
          <a:prstGeom prst="rect">
            <a:avLst/>
          </a:prstGeom>
          <a:ln w="5715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46198-344B-B14B-A41C-3D1833242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73" y="60789"/>
            <a:ext cx="746002" cy="7460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BA9F439-B77E-EA47-AABD-CB7896E50E28}"/>
              </a:ext>
            </a:extLst>
          </p:cNvPr>
          <p:cNvSpPr txBox="1"/>
          <p:nvPr/>
        </p:nvSpPr>
        <p:spPr>
          <a:xfrm>
            <a:off x="1100415" y="75343"/>
            <a:ext cx="996491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685783" hangingPunct="0"/>
            <a:r>
              <a:rPr lang="en-US" sz="900" dirty="0">
                <a:solidFill>
                  <a:prstClr val="black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</a:rPr>
              <a:t>Mike Cherry, PhD</a:t>
            </a:r>
            <a:endParaRPr lang="en-US" sz="900" dirty="0">
              <a:solidFill>
                <a:srgbClr val="000000"/>
              </a:solidFill>
              <a:latin typeface="Helvetica Light" panose="020B0403020202020204" pitchFamily="34" charset="0"/>
              <a:ea typeface="Baskerville" charset="0"/>
              <a:cs typeface="Baskerville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2069284" y="496267"/>
            <a:ext cx="471411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Workshop/discussion agenda</a:t>
            </a:r>
          </a:p>
          <a:p>
            <a:pPr algn="ctr"/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SGD – basics, nomenclature, recent additions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Alliance of Genome Resources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Gene Ontology – data,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YeastMine data warehouse – templates, lists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E2F9E-61E1-ABDA-862B-57259B6B6C66}"/>
              </a:ext>
            </a:extLst>
          </p:cNvPr>
          <p:cNvSpPr txBox="1"/>
          <p:nvPr/>
        </p:nvSpPr>
        <p:spPr>
          <a:xfrm rot="16200000">
            <a:off x="-1820006" y="2118582"/>
            <a:ext cx="399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- - - - SGD personnel at YGM2022 - - - -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83281-37DF-E73F-457B-1C2DFC6B10B7}"/>
              </a:ext>
            </a:extLst>
          </p:cNvPr>
          <p:cNvSpPr txBox="1"/>
          <p:nvPr/>
        </p:nvSpPr>
        <p:spPr>
          <a:xfrm>
            <a:off x="96253" y="4584614"/>
            <a:ext cx="33938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Full list of SGD staff: https://</a:t>
            </a:r>
            <a:r>
              <a:rPr lang="en-US" sz="900" i="1" dirty="0" err="1"/>
              <a:t>cherrylab.stanford.edu</a:t>
            </a:r>
            <a:r>
              <a:rPr lang="en-US" sz="900" i="1" dirty="0"/>
              <a:t>/people/</a:t>
            </a:r>
            <a:r>
              <a:rPr lang="en-US" sz="900" i="1" dirty="0" err="1"/>
              <a:t>sgd</a:t>
            </a:r>
            <a:r>
              <a:rPr lang="en-US" sz="900" i="1" dirty="0"/>
              <a:t>-staff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BBEAF0-D1C0-45D6-6151-CAE4A70C4C1D}"/>
              </a:ext>
            </a:extLst>
          </p:cNvPr>
          <p:cNvGrpSpPr/>
          <p:nvPr/>
        </p:nvGrpSpPr>
        <p:grpSpPr>
          <a:xfrm>
            <a:off x="6680180" y="100497"/>
            <a:ext cx="2360605" cy="4393490"/>
            <a:chOff x="6680180" y="100497"/>
            <a:chExt cx="2360605" cy="4393490"/>
          </a:xfrm>
        </p:grpSpPr>
        <p:pic>
          <p:nvPicPr>
            <p:cNvPr id="62" name="SGD-square.jpg">
              <a:extLst>
                <a:ext uri="{FF2B5EF4-FFF2-40B4-BE49-F238E27FC236}">
                  <a16:creationId xmlns:a16="http://schemas.microsoft.com/office/drawing/2014/main" id="{D005597F-90D4-1147-AA65-1A150AE4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3498" b="13583"/>
            <a:stretch/>
          </p:blipFill>
          <p:spPr>
            <a:xfrm>
              <a:off x="702068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5FDC4B-4E06-B243-82AA-C54096E6641B}"/>
                </a:ext>
              </a:extLst>
            </p:cNvPr>
            <p:cNvSpPr txBox="1"/>
            <p:nvPr/>
          </p:nvSpPr>
          <p:spPr>
            <a:xfrm>
              <a:off x="6704692" y="1231557"/>
              <a:ext cx="2311581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r>
                <a:rPr lang="en-US" sz="11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alliancegenome.org</a:t>
              </a:r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r>
                <a:rPr lang="en-US" sz="11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geneontology.org</a:t>
              </a:r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r>
                <a:rPr lang="en-US" sz="11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yeastmine.yeastgenome.org</a:t>
              </a:r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  <p:pic>
          <p:nvPicPr>
            <p:cNvPr id="2" name="Picture 1" descr="agr_front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891" y="1489031"/>
              <a:ext cx="1905183" cy="1143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39658BD-32CD-8583-F1F0-62AF1FC94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180" y="2813247"/>
              <a:ext cx="2360605" cy="60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A0DE075-E371-4026-69BE-A925B3BFB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65433" y="3750765"/>
              <a:ext cx="2190098" cy="492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67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DF853-C234-AAD9-9FA0-A1896841017D}"/>
              </a:ext>
            </a:extLst>
          </p:cNvPr>
          <p:cNvSpPr txBox="1"/>
          <p:nvPr/>
        </p:nvSpPr>
        <p:spPr>
          <a:xfrm>
            <a:off x="2237173" y="4797107"/>
            <a:ext cx="551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https://</a:t>
            </a:r>
            <a:r>
              <a:rPr lang="en-US" sz="1400" i="1" dirty="0" err="1">
                <a:solidFill>
                  <a:schemeClr val="bg1"/>
                </a:solidFill>
              </a:rPr>
              <a:t>www.yeastgenome.org</a:t>
            </a:r>
            <a:r>
              <a:rPr lang="en-US" sz="1400" i="1" dirty="0">
                <a:solidFill>
                  <a:schemeClr val="bg1"/>
                </a:solidFill>
              </a:rPr>
              <a:t>/</a:t>
            </a:r>
            <a:r>
              <a:rPr lang="en-US" sz="1400" i="1" dirty="0" err="1">
                <a:solidFill>
                  <a:schemeClr val="bg1"/>
                </a:solidFill>
              </a:rPr>
              <a:t>search?q</a:t>
            </a:r>
            <a:r>
              <a:rPr lang="en-US" sz="1400" i="1" dirty="0">
                <a:solidFill>
                  <a:schemeClr val="bg1"/>
                </a:solidFill>
              </a:rPr>
              <a:t>=&amp;category=allele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1DD9D-A738-1E72-FCC9-129751E53D32}"/>
              </a:ext>
            </a:extLst>
          </p:cNvPr>
          <p:cNvSpPr txBox="1"/>
          <p:nvPr/>
        </p:nvSpPr>
        <p:spPr>
          <a:xfrm>
            <a:off x="8353353" y="0"/>
            <a:ext cx="7906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Alleles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FB2DDC-CBEB-47A1-C34F-38961C0E8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9"/>
          <a:stretch/>
        </p:blipFill>
        <p:spPr>
          <a:xfrm>
            <a:off x="0" y="-8875"/>
            <a:ext cx="704088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A214B7-31B7-F4BA-A8D8-502441078FC7}"/>
              </a:ext>
            </a:extLst>
          </p:cNvPr>
          <p:cNvSpPr txBox="1"/>
          <p:nvPr/>
        </p:nvSpPr>
        <p:spPr>
          <a:xfrm>
            <a:off x="3799242" y="1521181"/>
            <a:ext cx="3838822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Categories in Allele Search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Publication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Allele type – terms from Sequence Ontology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Gene</a:t>
            </a:r>
          </a:p>
          <a:p>
            <a:pPr marL="115888" indent="-115888">
              <a:buFontTx/>
              <a:buChar char="-"/>
            </a:pPr>
            <a:r>
              <a:rPr lang="en-US" sz="1400" dirty="0"/>
              <a:t>Phenotype</a:t>
            </a:r>
          </a:p>
        </p:txBody>
      </p:sp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3D71633-772F-51E3-8BB9-C6DD5A6A4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50"/>
          <a:stretch/>
        </p:blipFill>
        <p:spPr>
          <a:xfrm>
            <a:off x="4866485" y="2602775"/>
            <a:ext cx="4206240" cy="2180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5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E5A752-DE5D-33D1-5AEA-C218CB5E3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0"/>
            <a:ext cx="6914939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B6B57AB1-D8FC-75F4-58FF-A8C8511252D1}"/>
              </a:ext>
            </a:extLst>
          </p:cNvPr>
          <p:cNvSpPr/>
          <p:nvPr/>
        </p:nvSpPr>
        <p:spPr>
          <a:xfrm>
            <a:off x="53264" y="2121763"/>
            <a:ext cx="914200" cy="449987"/>
          </a:xfrm>
          <a:prstGeom prst="donut">
            <a:avLst>
              <a:gd name="adj" fmla="val 8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85191B09-28EF-91E4-B54A-EF49FF105FBB}"/>
              </a:ext>
            </a:extLst>
          </p:cNvPr>
          <p:cNvSpPr/>
          <p:nvPr/>
        </p:nvSpPr>
        <p:spPr>
          <a:xfrm rot="15144771">
            <a:off x="424981" y="2876130"/>
            <a:ext cx="870551" cy="244909"/>
          </a:xfrm>
          <a:prstGeom prst="leftArrow">
            <a:avLst>
              <a:gd name="adj1" fmla="val 31026"/>
              <a:gd name="adj2" fmla="val 430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59B84-5C65-B2BE-CBB2-5F7B1A83C46E}"/>
              </a:ext>
            </a:extLst>
          </p:cNvPr>
          <p:cNvSpPr txBox="1"/>
          <p:nvPr/>
        </p:nvSpPr>
        <p:spPr>
          <a:xfrm>
            <a:off x="8353353" y="0"/>
            <a:ext cx="7906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Alleles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991A46-CF99-8C6C-E4AC-9DACFDE3778E}"/>
              </a:ext>
            </a:extLst>
          </p:cNvPr>
          <p:cNvSpPr txBox="1"/>
          <p:nvPr/>
        </p:nvSpPr>
        <p:spPr>
          <a:xfrm>
            <a:off x="2237173" y="4797107"/>
            <a:ext cx="551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https://</a:t>
            </a:r>
            <a:r>
              <a:rPr lang="en-US" sz="1400" i="1" dirty="0" err="1">
                <a:solidFill>
                  <a:schemeClr val="bg1"/>
                </a:solidFill>
              </a:rPr>
              <a:t>www.yeastgenome.org</a:t>
            </a:r>
            <a:r>
              <a:rPr lang="en-US" sz="1400" i="1" dirty="0">
                <a:solidFill>
                  <a:schemeClr val="bg1"/>
                </a:solidFill>
              </a:rPr>
              <a:t>/locus/RAD27</a:t>
            </a: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47DC1D47-8579-9ED7-F6CE-80F3FA375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64" y="3424706"/>
            <a:ext cx="6276715" cy="1336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727C50-06EB-2D99-B6FE-E506DA7F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18" y="790118"/>
            <a:ext cx="4652852" cy="33646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EACC02C6-80FB-7ED9-2E70-F0BA0ED8FE95}"/>
              </a:ext>
            </a:extLst>
          </p:cNvPr>
          <p:cNvSpPr/>
          <p:nvPr/>
        </p:nvSpPr>
        <p:spPr>
          <a:xfrm>
            <a:off x="2894125" y="4225770"/>
            <a:ext cx="1793287" cy="426906"/>
          </a:xfrm>
          <a:prstGeom prst="donut">
            <a:avLst>
              <a:gd name="adj" fmla="val 80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497CD3-DFB6-689E-639E-C5C9FF5C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90082" cy="4784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C71C9C2-5904-DC42-00FB-3866D7CF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45" y="1322773"/>
            <a:ext cx="6090082" cy="3322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B2D6D-68A8-A9F8-15A2-BE5BA37ECBE9}"/>
              </a:ext>
            </a:extLst>
          </p:cNvPr>
          <p:cNvSpPr txBox="1"/>
          <p:nvPr/>
        </p:nvSpPr>
        <p:spPr>
          <a:xfrm>
            <a:off x="8353353" y="0"/>
            <a:ext cx="7906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Alleles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5B592-DD1A-4659-4110-E97C938038D6}"/>
              </a:ext>
            </a:extLst>
          </p:cNvPr>
          <p:cNvSpPr txBox="1"/>
          <p:nvPr/>
        </p:nvSpPr>
        <p:spPr>
          <a:xfrm>
            <a:off x="2237173" y="4797107"/>
            <a:ext cx="551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</a:t>
            </a:r>
            <a:r>
              <a:rPr lang="en-US" sz="1200" i="1" dirty="0" err="1">
                <a:solidFill>
                  <a:schemeClr val="bg1"/>
                </a:solidFill>
              </a:rPr>
              <a:t>search?allele_loci</a:t>
            </a:r>
            <a:r>
              <a:rPr lang="en-US" sz="1200" i="1" dirty="0">
                <a:solidFill>
                  <a:schemeClr val="bg1"/>
                </a:solidFill>
              </a:rPr>
              <a:t>=RAD27&amp;category=allele</a:t>
            </a:r>
          </a:p>
        </p:txBody>
      </p:sp>
    </p:spTree>
    <p:extLst>
      <p:ext uri="{BB962C8B-B14F-4D97-AF65-F5344CB8AC3E}">
        <p14:creationId xmlns:p14="http://schemas.microsoft.com/office/powerpoint/2010/main" val="20213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C5A0D1-93CB-E802-BBD7-9DA6B00EE815}"/>
              </a:ext>
            </a:extLst>
          </p:cNvPr>
          <p:cNvGrpSpPr/>
          <p:nvPr/>
        </p:nvGrpSpPr>
        <p:grpSpPr>
          <a:xfrm>
            <a:off x="7036047" y="100497"/>
            <a:ext cx="1679594" cy="1426820"/>
            <a:chOff x="7054355" y="100497"/>
            <a:chExt cx="1679594" cy="1426820"/>
          </a:xfrm>
        </p:grpSpPr>
        <p:pic>
          <p:nvPicPr>
            <p:cNvPr id="62" name="SGD-square.jpg">
              <a:extLst>
                <a:ext uri="{FF2B5EF4-FFF2-40B4-BE49-F238E27FC236}">
                  <a16:creationId xmlns:a16="http://schemas.microsoft.com/office/drawing/2014/main" id="{D005597F-90D4-1147-AA65-1A150AE4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98" b="13583"/>
            <a:stretch/>
          </p:blipFill>
          <p:spPr>
            <a:xfrm>
              <a:off x="705435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5FDC4B-4E06-B243-82AA-C54096E6641B}"/>
                </a:ext>
              </a:extLst>
            </p:cNvPr>
            <p:cNvSpPr txBox="1"/>
            <p:nvPr/>
          </p:nvSpPr>
          <p:spPr>
            <a:xfrm>
              <a:off x="7095753" y="1219542"/>
              <a:ext cx="159679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633357" y="197808"/>
            <a:ext cx="8408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SGD – basics, nomenclature, recent additions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Search &amp; Explore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Genome version R64.3.1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ncRNA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‘legacy’ gene names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‘not in S288C’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Reference Genome panel –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 progress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Nomenclature conventions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Alleles and Allele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b="1" dirty="0"/>
              <a:t>Updates to Interactions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New Homology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Disease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Extra bits - Supplementary data, published datasets, PubMed Central downloads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Submit Data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 err="1"/>
              <a:t>microPublication</a:t>
            </a:r>
            <a:r>
              <a:rPr lang="en-US" dirty="0"/>
              <a:t> Biology</a:t>
            </a:r>
          </a:p>
        </p:txBody>
      </p:sp>
    </p:spTree>
    <p:extLst>
      <p:ext uri="{BB962C8B-B14F-4D97-AF65-F5344CB8AC3E}">
        <p14:creationId xmlns:p14="http://schemas.microsoft.com/office/powerpoint/2010/main" val="2800359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circle&#10;&#10;Description automatically generated">
            <a:extLst>
              <a:ext uri="{FF2B5EF4-FFF2-40B4-BE49-F238E27FC236}">
                <a16:creationId xmlns:a16="http://schemas.microsoft.com/office/drawing/2014/main" id="{17713A69-7E58-C3BC-D7F6-F8C6FD147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" b="6864"/>
          <a:stretch/>
        </p:blipFill>
        <p:spPr>
          <a:xfrm>
            <a:off x="4000500" y="0"/>
            <a:ext cx="5143500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CC1D6-0EAA-9335-DD2E-4B7B3687A8B0}"/>
              </a:ext>
            </a:extLst>
          </p:cNvPr>
          <p:cNvSpPr txBox="1"/>
          <p:nvPr/>
        </p:nvSpPr>
        <p:spPr>
          <a:xfrm>
            <a:off x="7143320" y="0"/>
            <a:ext cx="2000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Interactions, Alleles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08CB867-3017-D105-497B-200DD10C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70664" cy="4669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A8F3B4-0D21-85A6-AC1C-B47AF193F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82000" b="-318"/>
          <a:stretch/>
        </p:blipFill>
        <p:spPr>
          <a:xfrm>
            <a:off x="2105487" y="0"/>
            <a:ext cx="1645920" cy="237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38137-ECE9-F23D-0863-070B092E8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71" t="1272" r="9829" b="-1589"/>
          <a:stretch/>
        </p:blipFill>
        <p:spPr>
          <a:xfrm>
            <a:off x="1400601" y="4550517"/>
            <a:ext cx="2377440" cy="237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45505C83-4D0E-F8C5-4BBA-B59121D7D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585" y="1266672"/>
            <a:ext cx="3910597" cy="2008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B21BA-510A-FA49-1B75-A4308D4EF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820985" y="633880"/>
            <a:ext cx="2896988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BBF9627-7124-87F2-4C9C-FED8016A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7137647" cy="4776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onut 3"/>
          <p:cNvSpPr/>
          <p:nvPr/>
        </p:nvSpPr>
        <p:spPr>
          <a:xfrm>
            <a:off x="3559946" y="588865"/>
            <a:ext cx="1175595" cy="600743"/>
          </a:xfrm>
          <a:prstGeom prst="donut">
            <a:avLst>
              <a:gd name="adj" fmla="val 88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C7E3E093-B0FF-E7F7-4461-8909E0310F03}"/>
              </a:ext>
            </a:extLst>
          </p:cNvPr>
          <p:cNvSpPr/>
          <p:nvPr/>
        </p:nvSpPr>
        <p:spPr>
          <a:xfrm>
            <a:off x="0" y="1935331"/>
            <a:ext cx="948431" cy="825624"/>
          </a:xfrm>
          <a:prstGeom prst="donut">
            <a:avLst>
              <a:gd name="adj" fmla="val 43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8B08B-8549-F4DA-E9D8-58CA6490B6F5}"/>
              </a:ext>
            </a:extLst>
          </p:cNvPr>
          <p:cNvSpPr txBox="1"/>
          <p:nvPr/>
        </p:nvSpPr>
        <p:spPr>
          <a:xfrm>
            <a:off x="7143320" y="0"/>
            <a:ext cx="2000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Interactions, Alleles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1C792C2-703A-D119-5CAD-BBA3001D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42" y="1189608"/>
            <a:ext cx="5556250" cy="307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E2F8A0-ADCF-6D8D-FC12-E080B1B84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9" t="2" r="59" b="36652"/>
          <a:stretch/>
        </p:blipFill>
        <p:spPr>
          <a:xfrm>
            <a:off x="3584448" y="2911511"/>
            <a:ext cx="5556250" cy="1874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0C9FF0-6B52-A5CB-376E-CE77B8CC67CF}"/>
              </a:ext>
            </a:extLst>
          </p:cNvPr>
          <p:cNvSpPr txBox="1"/>
          <p:nvPr/>
        </p:nvSpPr>
        <p:spPr>
          <a:xfrm>
            <a:off x="2237173" y="4797107"/>
            <a:ext cx="551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/locus/RAD27/interaction</a:t>
            </a:r>
          </a:p>
        </p:txBody>
      </p:sp>
      <p:pic>
        <p:nvPicPr>
          <p:cNvPr id="31" name="Picture 3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4392F0-C60C-131E-D81D-29765B6F6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648" y="1493627"/>
            <a:ext cx="2940050" cy="3282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28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C5A0D1-93CB-E802-BBD7-9DA6B00EE815}"/>
              </a:ext>
            </a:extLst>
          </p:cNvPr>
          <p:cNvGrpSpPr/>
          <p:nvPr/>
        </p:nvGrpSpPr>
        <p:grpSpPr>
          <a:xfrm>
            <a:off x="7036047" y="100497"/>
            <a:ext cx="1679594" cy="1426820"/>
            <a:chOff x="7054355" y="100497"/>
            <a:chExt cx="1679594" cy="1426820"/>
          </a:xfrm>
        </p:grpSpPr>
        <p:pic>
          <p:nvPicPr>
            <p:cNvPr id="62" name="SGD-square.jpg">
              <a:extLst>
                <a:ext uri="{FF2B5EF4-FFF2-40B4-BE49-F238E27FC236}">
                  <a16:creationId xmlns:a16="http://schemas.microsoft.com/office/drawing/2014/main" id="{D005597F-90D4-1147-AA65-1A150AE4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98" b="13583"/>
            <a:stretch/>
          </p:blipFill>
          <p:spPr>
            <a:xfrm>
              <a:off x="705435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5FDC4B-4E06-B243-82AA-C54096E6641B}"/>
                </a:ext>
              </a:extLst>
            </p:cNvPr>
            <p:cNvSpPr txBox="1"/>
            <p:nvPr/>
          </p:nvSpPr>
          <p:spPr>
            <a:xfrm>
              <a:off x="7095753" y="1219542"/>
              <a:ext cx="159679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633357" y="197808"/>
            <a:ext cx="8408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SGD – basics, nomenclature, recent additions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Search &amp; Explore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Genome version R64.3.1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ncRNA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‘legacy’ gene names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‘not in S288C’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Reference Genome panel –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 progress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Nomenclature conventions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Alleles and Allele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Interactions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b="1" dirty="0"/>
              <a:t>New Homology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Disease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Extra bits - Supplementary data, published datasets, PubMed Central downloads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Submit Data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 err="1"/>
              <a:t>microPublication</a:t>
            </a:r>
            <a:r>
              <a:rPr lang="en-US" dirty="0"/>
              <a:t> Biology</a:t>
            </a:r>
          </a:p>
        </p:txBody>
      </p:sp>
    </p:spTree>
    <p:extLst>
      <p:ext uri="{BB962C8B-B14F-4D97-AF65-F5344CB8AC3E}">
        <p14:creationId xmlns:p14="http://schemas.microsoft.com/office/powerpoint/2010/main" val="3373083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147F05-76B2-4B0A-7038-DFD74760D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4708"/>
          <a:stretch/>
        </p:blipFill>
        <p:spPr>
          <a:xfrm>
            <a:off x="0" y="0"/>
            <a:ext cx="6098412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219BC4C2-9F44-1C16-3BD7-0992EEF3EE43}"/>
              </a:ext>
            </a:extLst>
          </p:cNvPr>
          <p:cNvSpPr/>
          <p:nvPr/>
        </p:nvSpPr>
        <p:spPr>
          <a:xfrm>
            <a:off x="5060272" y="508966"/>
            <a:ext cx="984874" cy="423189"/>
          </a:xfrm>
          <a:prstGeom prst="donut">
            <a:avLst>
              <a:gd name="adj" fmla="val 88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F205C-0994-8B11-5C26-4356052A29F1}"/>
              </a:ext>
            </a:extLst>
          </p:cNvPr>
          <p:cNvSpPr txBox="1"/>
          <p:nvPr/>
        </p:nvSpPr>
        <p:spPr>
          <a:xfrm>
            <a:off x="8007658" y="0"/>
            <a:ext cx="1136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Homology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8BE20-F65F-DF5B-3CBD-0DF276AF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49630" y="-244135"/>
            <a:ext cx="1660124" cy="2148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B2343E-3DEC-4FCA-EE4E-5F959BE3724F}"/>
              </a:ext>
            </a:extLst>
          </p:cNvPr>
          <p:cNvSpPr txBox="1"/>
          <p:nvPr/>
        </p:nvSpPr>
        <p:spPr>
          <a:xfrm>
            <a:off x="4279038" y="2543213"/>
            <a:ext cx="32936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Early work product from Alliance: consolidated set of orthologs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E8DA6-1764-37AE-DBB8-30C68131ECE3}"/>
              </a:ext>
            </a:extLst>
          </p:cNvPr>
          <p:cNvSpPr txBox="1"/>
          <p:nvPr/>
        </p:nvSpPr>
        <p:spPr>
          <a:xfrm>
            <a:off x="2352583" y="4797107"/>
            <a:ext cx="4820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www.flyrnai.org</a:t>
            </a:r>
            <a:r>
              <a:rPr lang="en-US" sz="1200" i="1" dirty="0">
                <a:solidFill>
                  <a:schemeClr val="bg1"/>
                </a:solidFill>
              </a:rPr>
              <a:t>/</a:t>
            </a:r>
            <a:r>
              <a:rPr lang="en-US" sz="1200" i="1" dirty="0" err="1">
                <a:solidFill>
                  <a:schemeClr val="bg1"/>
                </a:solidFill>
              </a:rPr>
              <a:t>cgi</a:t>
            </a:r>
            <a:r>
              <a:rPr lang="en-US" sz="1200" i="1" dirty="0">
                <a:solidFill>
                  <a:schemeClr val="bg1"/>
                </a:solidFill>
              </a:rPr>
              <a:t>-bin/</a:t>
            </a:r>
            <a:r>
              <a:rPr lang="en-US" sz="1200" i="1" dirty="0" err="1">
                <a:solidFill>
                  <a:schemeClr val="bg1"/>
                </a:solidFill>
              </a:rPr>
              <a:t>DRSC_orthologs.pl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96363-B521-AE95-DF39-D9AA2B7243FC}"/>
              </a:ext>
            </a:extLst>
          </p:cNvPr>
          <p:cNvSpPr txBox="1"/>
          <p:nvPr/>
        </p:nvSpPr>
        <p:spPr>
          <a:xfrm>
            <a:off x="4589756" y="3143324"/>
            <a:ext cx="26633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DIOPT via Alliance API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5A941-402E-DF04-3AE8-5C3D6505883B}"/>
              </a:ext>
            </a:extLst>
          </p:cNvPr>
          <p:cNvSpPr txBox="1"/>
          <p:nvPr/>
        </p:nvSpPr>
        <p:spPr>
          <a:xfrm>
            <a:off x="4798381" y="3451101"/>
            <a:ext cx="31116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i="1" dirty="0"/>
              <a:t>Icons </a:t>
            </a:r>
            <a:r>
              <a:rPr lang="en-US" sz="1600" i="1" dirty="0" err="1"/>
              <a:t>linkout</a:t>
            </a:r>
            <a:r>
              <a:rPr lang="en-US" sz="1600" i="1" dirty="0"/>
              <a:t> to Alliance gene pages</a:t>
            </a:r>
          </a:p>
        </p:txBody>
      </p:sp>
    </p:spTree>
    <p:extLst>
      <p:ext uri="{BB962C8B-B14F-4D97-AF65-F5344CB8AC3E}">
        <p14:creationId xmlns:p14="http://schemas.microsoft.com/office/powerpoint/2010/main" val="1270919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147F05-76B2-4B0A-7038-DFD74760D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4708"/>
          <a:stretch/>
        </p:blipFill>
        <p:spPr>
          <a:xfrm>
            <a:off x="0" y="0"/>
            <a:ext cx="6098412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219BC4C2-9F44-1C16-3BD7-0992EEF3EE43}"/>
              </a:ext>
            </a:extLst>
          </p:cNvPr>
          <p:cNvSpPr/>
          <p:nvPr/>
        </p:nvSpPr>
        <p:spPr>
          <a:xfrm>
            <a:off x="5060272" y="508966"/>
            <a:ext cx="984874" cy="423189"/>
          </a:xfrm>
          <a:prstGeom prst="donut">
            <a:avLst>
              <a:gd name="adj" fmla="val 88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F205C-0994-8B11-5C26-4356052A29F1}"/>
              </a:ext>
            </a:extLst>
          </p:cNvPr>
          <p:cNvSpPr txBox="1"/>
          <p:nvPr/>
        </p:nvSpPr>
        <p:spPr>
          <a:xfrm>
            <a:off x="8007658" y="0"/>
            <a:ext cx="1136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Homology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8BE20-F65F-DF5B-3CBD-0DF276AF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49630" y="-244135"/>
            <a:ext cx="1660124" cy="2148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BE8DA6-1764-37AE-DBB8-30C68131ECE3}"/>
              </a:ext>
            </a:extLst>
          </p:cNvPr>
          <p:cNvSpPr txBox="1"/>
          <p:nvPr/>
        </p:nvSpPr>
        <p:spPr>
          <a:xfrm>
            <a:off x="2352583" y="4797107"/>
            <a:ext cx="4820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/locus/rad27/homology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6871949-D5AA-1F29-F5C6-AF42A2A54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7776"/>
          <a:stretch/>
        </p:blipFill>
        <p:spPr>
          <a:xfrm>
            <a:off x="1763240" y="1589576"/>
            <a:ext cx="5720637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599656-3D94-1442-5E54-16472E5B4E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" r="-62" b="12685"/>
          <a:stretch/>
        </p:blipFill>
        <p:spPr>
          <a:xfrm>
            <a:off x="3419856" y="1994420"/>
            <a:ext cx="5727700" cy="2788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E397F5B-3275-1F31-6E5E-35DD6379E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655" y="1625974"/>
            <a:ext cx="3598838" cy="3164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7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6E3D4D-4861-B85C-D626-CE05D100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49630" y="-244135"/>
            <a:ext cx="1660124" cy="2148395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9214F6-8B75-E12B-F322-0752D9459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66"/>
          <a:stretch/>
        </p:blipFill>
        <p:spPr>
          <a:xfrm>
            <a:off x="0" y="0"/>
            <a:ext cx="6078173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CB868114-4288-2AF1-2E62-202885A5FD6F}"/>
              </a:ext>
            </a:extLst>
          </p:cNvPr>
          <p:cNvSpPr/>
          <p:nvPr/>
        </p:nvSpPr>
        <p:spPr>
          <a:xfrm>
            <a:off x="2405849" y="508966"/>
            <a:ext cx="984874" cy="423189"/>
          </a:xfrm>
          <a:prstGeom prst="donut">
            <a:avLst>
              <a:gd name="adj" fmla="val 88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49C7EA83-F473-9FC6-34A4-AFD45026C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017" y="1757779"/>
            <a:ext cx="4190882" cy="303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0888D6-41C9-FD0F-68B5-1F51781AD318}"/>
              </a:ext>
            </a:extLst>
          </p:cNvPr>
          <p:cNvSpPr txBox="1"/>
          <p:nvPr/>
        </p:nvSpPr>
        <p:spPr>
          <a:xfrm>
            <a:off x="8220722" y="0"/>
            <a:ext cx="923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Disease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06D52E-2A51-E1F6-1B21-573809196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0" y="1174790"/>
            <a:ext cx="3111500" cy="3575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F341C3-24FA-23B2-1AE3-EA5CB286CBE9}"/>
              </a:ext>
            </a:extLst>
          </p:cNvPr>
          <p:cNvSpPr txBox="1"/>
          <p:nvPr/>
        </p:nvSpPr>
        <p:spPr>
          <a:xfrm>
            <a:off x="1313895" y="4797107"/>
            <a:ext cx="5859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https://disease-</a:t>
            </a:r>
            <a:r>
              <a:rPr lang="en-US" sz="1200" i="1" dirty="0" err="1">
                <a:solidFill>
                  <a:schemeClr val="bg1"/>
                </a:solidFill>
              </a:rPr>
              <a:t>ontology.org</a:t>
            </a:r>
            <a:r>
              <a:rPr lang="en-US" sz="1200" i="1" dirty="0">
                <a:solidFill>
                  <a:schemeClr val="bg1"/>
                </a:solidFill>
              </a:rPr>
              <a:t>                 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/locus/dyn1/disease</a:t>
            </a: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7F8A81AF-ECF9-347D-976B-5171A3ED42AB}"/>
              </a:ext>
            </a:extLst>
          </p:cNvPr>
          <p:cNvSpPr/>
          <p:nvPr/>
        </p:nvSpPr>
        <p:spPr>
          <a:xfrm>
            <a:off x="-74302" y="2360155"/>
            <a:ext cx="984874" cy="423189"/>
          </a:xfrm>
          <a:prstGeom prst="donut">
            <a:avLst>
              <a:gd name="adj" fmla="val 88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21D13E8-113F-8A38-C66C-CA28155CB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5" y="3032499"/>
            <a:ext cx="1053592" cy="487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44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C5A0D1-93CB-E802-BBD7-9DA6B00EE815}"/>
              </a:ext>
            </a:extLst>
          </p:cNvPr>
          <p:cNvGrpSpPr/>
          <p:nvPr/>
        </p:nvGrpSpPr>
        <p:grpSpPr>
          <a:xfrm>
            <a:off x="7036047" y="100497"/>
            <a:ext cx="1679594" cy="1426820"/>
            <a:chOff x="7054355" y="100497"/>
            <a:chExt cx="1679594" cy="1426820"/>
          </a:xfrm>
        </p:grpSpPr>
        <p:pic>
          <p:nvPicPr>
            <p:cNvPr id="62" name="SGD-square.jpg">
              <a:extLst>
                <a:ext uri="{FF2B5EF4-FFF2-40B4-BE49-F238E27FC236}">
                  <a16:creationId xmlns:a16="http://schemas.microsoft.com/office/drawing/2014/main" id="{D005597F-90D4-1147-AA65-1A150AE4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98" b="13583"/>
            <a:stretch/>
          </p:blipFill>
          <p:spPr>
            <a:xfrm>
              <a:off x="705435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5FDC4B-4E06-B243-82AA-C54096E6641B}"/>
                </a:ext>
              </a:extLst>
            </p:cNvPr>
            <p:cNvSpPr txBox="1"/>
            <p:nvPr/>
          </p:nvSpPr>
          <p:spPr>
            <a:xfrm>
              <a:off x="7095753" y="1219542"/>
              <a:ext cx="159679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633357" y="197808"/>
            <a:ext cx="84615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SGD – basics, nomenclature, recent additions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Search &amp; Explore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Genome version R64.3.1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New ncRNA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Updates to ‘legacy’ gene names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New ‘not in S288C’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Updates to Reference Genome panel – </a:t>
            </a:r>
            <a:r>
              <a:rPr lang="en-US" i="1" dirty="0"/>
              <a:t>in progress</a:t>
            </a:r>
            <a:endParaRPr lang="en-US" dirty="0"/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Nomenclature conventions, qualifiers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Alleles and Allele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Updates to Interactions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New Homology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Disease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Extra bits - Supplementary data, published datasets, PubMed Central downloads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Submit Data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 err="1"/>
              <a:t>microPublication</a:t>
            </a:r>
            <a:r>
              <a:rPr lang="en-US" dirty="0"/>
              <a:t> Biology</a:t>
            </a:r>
          </a:p>
        </p:txBody>
      </p:sp>
    </p:spTree>
    <p:extLst>
      <p:ext uri="{BB962C8B-B14F-4D97-AF65-F5344CB8AC3E}">
        <p14:creationId xmlns:p14="http://schemas.microsoft.com/office/powerpoint/2010/main" val="351274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C5A0D1-93CB-E802-BBD7-9DA6B00EE815}"/>
              </a:ext>
            </a:extLst>
          </p:cNvPr>
          <p:cNvGrpSpPr/>
          <p:nvPr/>
        </p:nvGrpSpPr>
        <p:grpSpPr>
          <a:xfrm>
            <a:off x="7036047" y="100497"/>
            <a:ext cx="1679594" cy="1426820"/>
            <a:chOff x="7054355" y="100497"/>
            <a:chExt cx="1679594" cy="1426820"/>
          </a:xfrm>
        </p:grpSpPr>
        <p:pic>
          <p:nvPicPr>
            <p:cNvPr id="62" name="SGD-square.jpg">
              <a:extLst>
                <a:ext uri="{FF2B5EF4-FFF2-40B4-BE49-F238E27FC236}">
                  <a16:creationId xmlns:a16="http://schemas.microsoft.com/office/drawing/2014/main" id="{D005597F-90D4-1147-AA65-1A150AE40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498" b="13583"/>
            <a:stretch/>
          </p:blipFill>
          <p:spPr>
            <a:xfrm>
              <a:off x="705435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5FDC4B-4E06-B243-82AA-C54096E6641B}"/>
                </a:ext>
              </a:extLst>
            </p:cNvPr>
            <p:cNvSpPr txBox="1"/>
            <p:nvPr/>
          </p:nvSpPr>
          <p:spPr>
            <a:xfrm>
              <a:off x="7095753" y="1219542"/>
              <a:ext cx="159679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633357" y="197808"/>
            <a:ext cx="8408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SGD – basics, nomenclature, recent additions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Search &amp; Explore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Genome version R64.3.1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ncRNA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‘legacy’ gene names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‘not in S288C’ systematic nomenclature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Reference Genome panel –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 progress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Nomenclature conventions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Alleles and Allele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 to Interactions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Homology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Disease pages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Extra bits - Supplementary data, published datasets, PubMed Central downloads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/>
              <a:t>Submit Data</a:t>
            </a:r>
          </a:p>
          <a:p>
            <a:pPr marL="742939" lvl="1" indent="-285750">
              <a:buFont typeface="Wingdings" pitchFamily="2" charset="2"/>
              <a:buChar char="Ø"/>
            </a:pPr>
            <a:r>
              <a:rPr lang="en-US" dirty="0" err="1"/>
              <a:t>microPublication</a:t>
            </a:r>
            <a:r>
              <a:rPr lang="en-US" dirty="0"/>
              <a:t> Biology</a:t>
            </a:r>
          </a:p>
        </p:txBody>
      </p:sp>
    </p:spTree>
    <p:extLst>
      <p:ext uri="{BB962C8B-B14F-4D97-AF65-F5344CB8AC3E}">
        <p14:creationId xmlns:p14="http://schemas.microsoft.com/office/powerpoint/2010/main" val="163335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95374E-934C-725B-25EC-101A49A13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3662" cy="4809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9FE0E-23AD-D808-4BEB-CC9054CEF987}"/>
              </a:ext>
            </a:extLst>
          </p:cNvPr>
          <p:cNvSpPr txBox="1"/>
          <p:nvPr/>
        </p:nvSpPr>
        <p:spPr>
          <a:xfrm>
            <a:off x="8078680" y="0"/>
            <a:ext cx="1065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Extra bits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1D933074-FB02-723E-AEE7-2C8C18837351}"/>
              </a:ext>
            </a:extLst>
          </p:cNvPr>
          <p:cNvSpPr/>
          <p:nvPr/>
        </p:nvSpPr>
        <p:spPr>
          <a:xfrm>
            <a:off x="-71021" y="2897059"/>
            <a:ext cx="984874" cy="831562"/>
          </a:xfrm>
          <a:prstGeom prst="donut">
            <a:avLst>
              <a:gd name="adj" fmla="val 45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7036ED98-B363-CA9A-DAB4-6C8C78657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971" y="2475513"/>
            <a:ext cx="5918200" cy="189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EE16537-BBA8-0848-4C0A-7AC146B7F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975" y="3184322"/>
            <a:ext cx="5918200" cy="162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F2C19AA-D726-E1A2-4401-7CFA2F478B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" r="28156" b="-110"/>
          <a:stretch/>
        </p:blipFill>
        <p:spPr>
          <a:xfrm>
            <a:off x="4884322" y="2801521"/>
            <a:ext cx="4251960" cy="1856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6A4C9C-4CEF-3F9E-880D-9063EC6FD2C3}"/>
              </a:ext>
            </a:extLst>
          </p:cNvPr>
          <p:cNvSpPr txBox="1"/>
          <p:nvPr/>
        </p:nvSpPr>
        <p:spPr>
          <a:xfrm>
            <a:off x="2352583" y="4797107"/>
            <a:ext cx="4820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/reference/27708008</a:t>
            </a:r>
          </a:p>
        </p:txBody>
      </p:sp>
    </p:spTree>
    <p:extLst>
      <p:ext uri="{BB962C8B-B14F-4D97-AF65-F5344CB8AC3E}">
        <p14:creationId xmlns:p14="http://schemas.microsoft.com/office/powerpoint/2010/main" val="10570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2039A99-A8E1-5E34-39E0-00E62DA2D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90"/>
          <a:stretch/>
        </p:blipFill>
        <p:spPr>
          <a:xfrm>
            <a:off x="8878" y="-8878"/>
            <a:ext cx="678254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9FE0E-23AD-D808-4BEB-CC9054CEF987}"/>
              </a:ext>
            </a:extLst>
          </p:cNvPr>
          <p:cNvSpPr txBox="1"/>
          <p:nvPr/>
        </p:nvSpPr>
        <p:spPr>
          <a:xfrm>
            <a:off x="7794594" y="0"/>
            <a:ext cx="13494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Submit Data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1D933074-FB02-723E-AEE7-2C8C18837351}"/>
              </a:ext>
            </a:extLst>
          </p:cNvPr>
          <p:cNvSpPr/>
          <p:nvPr/>
        </p:nvSpPr>
        <p:spPr>
          <a:xfrm>
            <a:off x="4154751" y="2689933"/>
            <a:ext cx="1162974" cy="518069"/>
          </a:xfrm>
          <a:prstGeom prst="donut">
            <a:avLst>
              <a:gd name="adj" fmla="val 45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9E1F88-8735-54EB-F996-EB0A7C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24" y="413874"/>
            <a:ext cx="5726097" cy="4377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D827C1-2177-18BD-1BD8-8A1885637F94}"/>
              </a:ext>
            </a:extLst>
          </p:cNvPr>
          <p:cNvSpPr txBox="1"/>
          <p:nvPr/>
        </p:nvSpPr>
        <p:spPr>
          <a:xfrm>
            <a:off x="2352583" y="4797107"/>
            <a:ext cx="4820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</a:t>
            </a:r>
            <a:r>
              <a:rPr lang="en-US" sz="1200" i="1" dirty="0" err="1">
                <a:solidFill>
                  <a:schemeClr val="bg1"/>
                </a:solidFill>
              </a:rPr>
              <a:t>submitData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9FE0E-23AD-D808-4BEB-CC9054CEF987}"/>
              </a:ext>
            </a:extLst>
          </p:cNvPr>
          <p:cNvSpPr txBox="1"/>
          <p:nvPr/>
        </p:nvSpPr>
        <p:spPr>
          <a:xfrm>
            <a:off x="6667130" y="0"/>
            <a:ext cx="24768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microPublication</a:t>
            </a:r>
            <a:r>
              <a:rPr lang="en-US" i="1" dirty="0"/>
              <a:t> Biology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1D933074-FB02-723E-AEE7-2C8C18837351}"/>
              </a:ext>
            </a:extLst>
          </p:cNvPr>
          <p:cNvSpPr/>
          <p:nvPr/>
        </p:nvSpPr>
        <p:spPr>
          <a:xfrm>
            <a:off x="7981026" y="2527361"/>
            <a:ext cx="1162974" cy="518069"/>
          </a:xfrm>
          <a:prstGeom prst="donut">
            <a:avLst>
              <a:gd name="adj" fmla="val 45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827C1-2177-18BD-1BD8-8A1885637F94}"/>
              </a:ext>
            </a:extLst>
          </p:cNvPr>
          <p:cNvSpPr txBox="1"/>
          <p:nvPr/>
        </p:nvSpPr>
        <p:spPr>
          <a:xfrm>
            <a:off x="2894119" y="4797107"/>
            <a:ext cx="4279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www.micropublication.org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0" name="Picture 9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E919923C-84B2-6191-B2D0-833462BF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600"/>
            <a:ext cx="9144000" cy="2711616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242AC35A-BEE8-F373-983F-EF2E10493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2545"/>
            <a:ext cx="9144000" cy="1655379"/>
          </a:xfrm>
          <a:prstGeom prst="rect">
            <a:avLst/>
          </a:prstGeom>
        </p:spPr>
      </p:pic>
      <p:sp>
        <p:nvSpPr>
          <p:cNvPr id="13" name="Donut 12">
            <a:extLst>
              <a:ext uri="{FF2B5EF4-FFF2-40B4-BE49-F238E27FC236}">
                <a16:creationId xmlns:a16="http://schemas.microsoft.com/office/drawing/2014/main" id="{DF04F5AD-9665-3B3A-2A72-E75FB1F35F89}"/>
              </a:ext>
            </a:extLst>
          </p:cNvPr>
          <p:cNvSpPr/>
          <p:nvPr/>
        </p:nvSpPr>
        <p:spPr>
          <a:xfrm>
            <a:off x="2050742" y="422600"/>
            <a:ext cx="984874" cy="423189"/>
          </a:xfrm>
          <a:prstGeom prst="donut">
            <a:avLst>
              <a:gd name="adj" fmla="val 88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Picture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5424B89-312B-94D4-86A7-645309CD1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0" y="422600"/>
            <a:ext cx="5760720" cy="4309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5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9FE0E-23AD-D808-4BEB-CC9054CEF987}"/>
              </a:ext>
            </a:extLst>
          </p:cNvPr>
          <p:cNvSpPr txBox="1"/>
          <p:nvPr/>
        </p:nvSpPr>
        <p:spPr>
          <a:xfrm>
            <a:off x="6667130" y="0"/>
            <a:ext cx="24768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microPublication</a:t>
            </a:r>
            <a:r>
              <a:rPr lang="en-US" i="1" dirty="0"/>
              <a:t> Biology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827C1-2177-18BD-1BD8-8A1885637F94}"/>
              </a:ext>
            </a:extLst>
          </p:cNvPr>
          <p:cNvSpPr txBox="1"/>
          <p:nvPr/>
        </p:nvSpPr>
        <p:spPr>
          <a:xfrm>
            <a:off x="1198485" y="4805985"/>
            <a:ext cx="5974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https://</a:t>
            </a:r>
            <a:r>
              <a:rPr lang="en-US" sz="1000" i="1" dirty="0" err="1">
                <a:solidFill>
                  <a:schemeClr val="bg1"/>
                </a:solidFill>
              </a:rPr>
              <a:t>www.yeastgenome.org</a:t>
            </a:r>
            <a:r>
              <a:rPr lang="en-US" sz="1000" i="1" dirty="0">
                <a:solidFill>
                  <a:schemeClr val="bg1"/>
                </a:solidFill>
              </a:rPr>
              <a:t>/</a:t>
            </a:r>
            <a:r>
              <a:rPr lang="en-US" sz="1000" i="1" dirty="0" err="1">
                <a:solidFill>
                  <a:schemeClr val="bg1"/>
                </a:solidFill>
              </a:rPr>
              <a:t>search?category</a:t>
            </a:r>
            <a:r>
              <a:rPr lang="en-US" sz="1000" i="1" dirty="0">
                <a:solidFill>
                  <a:schemeClr val="bg1"/>
                </a:solidFill>
              </a:rPr>
              <a:t>=</a:t>
            </a:r>
            <a:r>
              <a:rPr lang="en-US" sz="1000" i="1" dirty="0" err="1">
                <a:solidFill>
                  <a:schemeClr val="bg1"/>
                </a:solidFill>
              </a:rPr>
              <a:t>reference&amp;journal</a:t>
            </a:r>
            <a:r>
              <a:rPr lang="en-US" sz="1000" i="1" dirty="0">
                <a:solidFill>
                  <a:schemeClr val="bg1"/>
                </a:solidFill>
              </a:rPr>
              <a:t>=microPublication.%20Biology&amp;page=0&amp;q=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D552C21-C709-55B6-DE70-E45C3F1A1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2"/>
          <a:stretch/>
        </p:blipFill>
        <p:spPr>
          <a:xfrm>
            <a:off x="0" y="0"/>
            <a:ext cx="6635201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C2E7C56-4EFE-5095-9066-14C074C725A9}"/>
              </a:ext>
            </a:extLst>
          </p:cNvPr>
          <p:cNvSpPr/>
          <p:nvPr/>
        </p:nvSpPr>
        <p:spPr>
          <a:xfrm>
            <a:off x="8022" y="838783"/>
            <a:ext cx="2158130" cy="288681"/>
          </a:xfrm>
          <a:prstGeom prst="frame">
            <a:avLst>
              <a:gd name="adj1" fmla="val 20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3B858B-D631-45F4-BF84-A639CDF85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" r="-60" b="14844"/>
          <a:stretch/>
        </p:blipFill>
        <p:spPr>
          <a:xfrm>
            <a:off x="996696" y="411955"/>
            <a:ext cx="6816081" cy="4379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Donut 13">
            <a:extLst>
              <a:ext uri="{FF2B5EF4-FFF2-40B4-BE49-F238E27FC236}">
                <a16:creationId xmlns:a16="http://schemas.microsoft.com/office/drawing/2014/main" id="{F361B550-2B55-1B28-8E5C-BE0EE7B1F6B6}"/>
              </a:ext>
            </a:extLst>
          </p:cNvPr>
          <p:cNvSpPr/>
          <p:nvPr/>
        </p:nvSpPr>
        <p:spPr>
          <a:xfrm>
            <a:off x="772358" y="3192433"/>
            <a:ext cx="984874" cy="423189"/>
          </a:xfrm>
          <a:prstGeom prst="donut">
            <a:avLst>
              <a:gd name="adj" fmla="val 88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0CF0A6-6F39-CF50-FEB3-45EFCB079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" r="17" b="21599"/>
          <a:stretch/>
        </p:blipFill>
        <p:spPr>
          <a:xfrm>
            <a:off x="2322576" y="761905"/>
            <a:ext cx="6812280" cy="4032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6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21721B7-79CF-DCF1-FECC-DEDADE298CE1}"/>
              </a:ext>
            </a:extLst>
          </p:cNvPr>
          <p:cNvGrpSpPr/>
          <p:nvPr/>
        </p:nvGrpSpPr>
        <p:grpSpPr>
          <a:xfrm>
            <a:off x="529374" y="3259060"/>
            <a:ext cx="4161181" cy="994805"/>
            <a:chOff x="529374" y="3259060"/>
            <a:chExt cx="4161181" cy="9948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EA7F75B-330D-7242-98AF-8C132785DD54}"/>
                </a:ext>
              </a:extLst>
            </p:cNvPr>
            <p:cNvGrpSpPr/>
            <p:nvPr/>
          </p:nvGrpSpPr>
          <p:grpSpPr>
            <a:xfrm>
              <a:off x="3802896" y="3264814"/>
              <a:ext cx="887659" cy="989051"/>
              <a:chOff x="1435571" y="3991715"/>
              <a:chExt cx="887659" cy="98905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E7A7BC-9EB9-2B04-345E-386C83C8FCE1}"/>
                  </a:ext>
                </a:extLst>
              </p:cNvPr>
              <p:cNvSpPr txBox="1"/>
              <p:nvPr/>
            </p:nvSpPr>
            <p:spPr>
              <a:xfrm>
                <a:off x="1435571" y="4749936"/>
                <a:ext cx="887659" cy="230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ctr" defTabSz="685783" hangingPunct="0"/>
                <a:r>
                  <a:rPr lang="en-US" sz="900" dirty="0">
                    <a:solidFill>
                      <a:prstClr val="black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</a:rPr>
                  <a:t>Stuart </a:t>
                </a:r>
                <a:r>
                  <a:rPr lang="en-US" sz="900" dirty="0" err="1">
                    <a:solidFill>
                      <a:prstClr val="black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</a:rPr>
                  <a:t>Miyasato</a:t>
                </a:r>
                <a:endParaRPr lang="en-US" sz="9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F35222F-DF10-9247-4AAF-F14DD0938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0799" y="3991715"/>
                <a:ext cx="754380" cy="754380"/>
              </a:xfrm>
              <a:prstGeom prst="rect">
                <a:avLst/>
              </a:prstGeom>
              <a:ln w="57150">
                <a:noFill/>
              </a:ln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414CAD-4EC3-0E86-9C87-FB5C25D51351}"/>
                </a:ext>
              </a:extLst>
            </p:cNvPr>
            <p:cNvSpPr txBox="1"/>
            <p:nvPr/>
          </p:nvSpPr>
          <p:spPr>
            <a:xfrm>
              <a:off x="1380994" y="4005414"/>
              <a:ext cx="996725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Shuai Weng, PhD</a:t>
              </a:r>
              <a:endParaRPr lang="en-US" sz="9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4AC0E7-62CE-A6B1-C54B-F0FEF62B1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0544" y="3259900"/>
              <a:ext cx="737624" cy="737624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999723-4F73-8562-AE55-E98E38A3772F}"/>
                </a:ext>
              </a:extLst>
            </p:cNvPr>
            <p:cNvSpPr txBox="1"/>
            <p:nvPr/>
          </p:nvSpPr>
          <p:spPr>
            <a:xfrm>
              <a:off x="2496599" y="4001573"/>
              <a:ext cx="1067242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Kalpana </a:t>
              </a:r>
              <a:r>
                <a:rPr lang="en-US" sz="900" dirty="0" err="1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Karra</a:t>
              </a:r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, MS</a:t>
              </a:r>
              <a:endParaRPr lang="en-US" sz="9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69D0EB-D83A-0796-52B4-FDDA03EEB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9656" y="3259060"/>
              <a:ext cx="754380" cy="754380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006A32-A72A-5AA2-BDE7-C55D2009E033}"/>
                </a:ext>
              </a:extLst>
            </p:cNvPr>
            <p:cNvSpPr txBox="1"/>
            <p:nvPr/>
          </p:nvSpPr>
          <p:spPr>
            <a:xfrm>
              <a:off x="529374" y="3409013"/>
              <a:ext cx="869904" cy="438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28574" rtlCol="0" anchor="t">
              <a:spAutoFit/>
            </a:bodyPr>
            <a:lstStyle/>
            <a:p>
              <a:pPr algn="r" defTabSz="685783" hangingPunct="0"/>
              <a:r>
                <a:rPr lang="en-US" sz="12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Software Team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68A6DA-D21C-D989-1954-82440D756899}"/>
              </a:ext>
            </a:extLst>
          </p:cNvPr>
          <p:cNvGrpSpPr/>
          <p:nvPr/>
        </p:nvGrpSpPr>
        <p:grpSpPr>
          <a:xfrm>
            <a:off x="414595" y="1119362"/>
            <a:ext cx="5535904" cy="994966"/>
            <a:chOff x="414595" y="1119362"/>
            <a:chExt cx="5535904" cy="99496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93196B3-21A1-8F2F-C89C-4A0B9DCE16BD}"/>
                </a:ext>
              </a:extLst>
            </p:cNvPr>
            <p:cNvGrpSpPr/>
            <p:nvPr/>
          </p:nvGrpSpPr>
          <p:grpSpPr>
            <a:xfrm>
              <a:off x="5024409" y="1119362"/>
              <a:ext cx="926090" cy="987082"/>
              <a:chOff x="6651934" y="2760158"/>
              <a:chExt cx="1234785" cy="1316109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1EEFF4-72D5-C9CE-5A97-98B61C81AF1A}"/>
                  </a:ext>
                </a:extLst>
              </p:cNvPr>
              <p:cNvSpPr txBox="1"/>
              <p:nvPr/>
            </p:nvSpPr>
            <p:spPr>
              <a:xfrm>
                <a:off x="6651934" y="3768494"/>
                <a:ext cx="1234785" cy="307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ctr" defTabSz="685783" hangingPunct="0"/>
                <a:r>
                  <a:rPr lang="en-US" sz="900" dirty="0">
                    <a:solidFill>
                      <a:srgbClr val="000000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  <a:sym typeface="Calibri"/>
                  </a:rPr>
                  <a:t>Suzi Aleksander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3CD3A42-B619-084E-AA9F-39CE8D701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7145" y="2760158"/>
                <a:ext cx="1005840" cy="1005840"/>
              </a:xfrm>
              <a:prstGeom prst="rect">
                <a:avLst/>
              </a:prstGeom>
              <a:ln w="57150">
                <a:noFill/>
              </a:ln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B21F18B-624B-729C-7C88-748869CCEA0A}"/>
                </a:ext>
              </a:extLst>
            </p:cNvPr>
            <p:cNvGrpSpPr/>
            <p:nvPr/>
          </p:nvGrpSpPr>
          <p:grpSpPr>
            <a:xfrm>
              <a:off x="3650596" y="1119364"/>
              <a:ext cx="1201704" cy="987081"/>
              <a:chOff x="3619506" y="1119364"/>
              <a:chExt cx="1201704" cy="98708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4FF56C-B6B6-E2C0-C37D-56E1614E926D}"/>
                  </a:ext>
                </a:extLst>
              </p:cNvPr>
              <p:cNvSpPr txBox="1"/>
              <p:nvPr/>
            </p:nvSpPr>
            <p:spPr>
              <a:xfrm>
                <a:off x="3619506" y="1875615"/>
                <a:ext cx="1201704" cy="230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ctr" defTabSz="685783" hangingPunct="0"/>
                <a:r>
                  <a:rPr lang="en-US" sz="900" dirty="0">
                    <a:solidFill>
                      <a:prstClr val="black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</a:rPr>
                  <a:t>Marek </a:t>
                </a:r>
                <a:r>
                  <a:rPr lang="en-US" sz="900" dirty="0" err="1">
                    <a:solidFill>
                      <a:prstClr val="black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</a:rPr>
                  <a:t>Skrzypek</a:t>
                </a:r>
                <a:r>
                  <a:rPr lang="en-US" sz="900" dirty="0">
                    <a:solidFill>
                      <a:prstClr val="black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</a:rPr>
                  <a:t>, PhD</a:t>
                </a:r>
                <a:endParaRPr lang="en-US" sz="9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2B4E7FC-C214-67E1-0572-C00462C6E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8786" y="1119364"/>
                <a:ext cx="754380" cy="754379"/>
              </a:xfrm>
              <a:prstGeom prst="rect">
                <a:avLst/>
              </a:prstGeom>
              <a:ln w="57150">
                <a:noFill/>
              </a:ln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7A8A604-2E36-37E5-F186-785A9F80590C}"/>
                </a:ext>
              </a:extLst>
            </p:cNvPr>
            <p:cNvGrpSpPr/>
            <p:nvPr/>
          </p:nvGrpSpPr>
          <p:grpSpPr>
            <a:xfrm>
              <a:off x="2551890" y="1119364"/>
              <a:ext cx="970986" cy="987080"/>
              <a:chOff x="2570700" y="1119364"/>
              <a:chExt cx="970986" cy="98708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E2D146-AE8A-C563-614D-18C692064E39}"/>
                  </a:ext>
                </a:extLst>
              </p:cNvPr>
              <p:cNvSpPr txBox="1"/>
              <p:nvPr/>
            </p:nvSpPr>
            <p:spPr>
              <a:xfrm>
                <a:off x="2570700" y="1875614"/>
                <a:ext cx="970986" cy="230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ctr" defTabSz="685783" hangingPunct="0"/>
                <a:r>
                  <a:rPr lang="en-US" sz="900" dirty="0">
                    <a:solidFill>
                      <a:prstClr val="black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</a:rPr>
                  <a:t>Edith Wong, PhD</a:t>
                </a:r>
                <a:endParaRPr lang="en-US" sz="9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539662-DF57-6B1C-A4E5-4A816529F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8182" y="1119364"/>
                <a:ext cx="754380" cy="754379"/>
              </a:xfrm>
              <a:prstGeom prst="rect">
                <a:avLst/>
              </a:prstGeom>
              <a:ln w="57150">
                <a:noFill/>
              </a:ln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70B3FEB-E779-A3B8-F9E8-1CFD4D9C261E}"/>
                </a:ext>
              </a:extLst>
            </p:cNvPr>
            <p:cNvGrpSpPr/>
            <p:nvPr/>
          </p:nvGrpSpPr>
          <p:grpSpPr>
            <a:xfrm>
              <a:off x="1445258" y="1119364"/>
              <a:ext cx="887657" cy="994964"/>
              <a:chOff x="1447733" y="1119364"/>
              <a:chExt cx="887657" cy="99496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050E25-3337-98CF-7644-A4F3494F3DD6}"/>
                  </a:ext>
                </a:extLst>
              </p:cNvPr>
              <p:cNvSpPr txBox="1"/>
              <p:nvPr/>
            </p:nvSpPr>
            <p:spPr>
              <a:xfrm>
                <a:off x="1447733" y="1883498"/>
                <a:ext cx="887657" cy="230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ctr" defTabSz="685783" hangingPunct="0"/>
                <a:r>
                  <a:rPr lang="en-US" sz="900" dirty="0">
                    <a:solidFill>
                      <a:prstClr val="black"/>
                    </a:solidFill>
                    <a:latin typeface="Helvetica Light" panose="020B0403020202020204" pitchFamily="34" charset="0"/>
                    <a:ea typeface="Baskerville" charset="0"/>
                    <a:cs typeface="Baskerville" charset="0"/>
                  </a:rPr>
                  <a:t>Rob Nash, PhD</a:t>
                </a:r>
                <a:endParaRPr lang="en-US" sz="9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0DE0CF8-D479-D2C4-DEEA-5FF38A294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7578" y="1119364"/>
                <a:ext cx="754380" cy="754379"/>
              </a:xfrm>
              <a:prstGeom prst="rect">
                <a:avLst/>
              </a:prstGeom>
              <a:ln w="57150">
                <a:noFill/>
              </a:ln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15CE93-BAF1-7A90-4078-4EF4D5FE5126}"/>
                </a:ext>
              </a:extLst>
            </p:cNvPr>
            <p:cNvSpPr txBox="1"/>
            <p:nvPr/>
          </p:nvSpPr>
          <p:spPr>
            <a:xfrm>
              <a:off x="414595" y="1273907"/>
              <a:ext cx="966342" cy="438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28574" rtlCol="0" anchor="t">
              <a:spAutoFit/>
            </a:bodyPr>
            <a:lstStyle/>
            <a:p>
              <a:pPr algn="r" defTabSz="685783" hangingPunct="0"/>
              <a:r>
                <a:rPr lang="en-US" sz="12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Biocuration Team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24E86A-328E-6049-F8CF-7C2F66224E5E}"/>
              </a:ext>
            </a:extLst>
          </p:cNvPr>
          <p:cNvGrpSpPr/>
          <p:nvPr/>
        </p:nvGrpSpPr>
        <p:grpSpPr>
          <a:xfrm>
            <a:off x="562254" y="156491"/>
            <a:ext cx="2994851" cy="994349"/>
            <a:chOff x="562254" y="156491"/>
            <a:chExt cx="2994851" cy="9943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40FA93-687B-EB56-FFB7-F34EFA502825}"/>
                </a:ext>
              </a:extLst>
            </p:cNvPr>
            <p:cNvSpPr txBox="1"/>
            <p:nvPr/>
          </p:nvSpPr>
          <p:spPr>
            <a:xfrm>
              <a:off x="2534760" y="917200"/>
              <a:ext cx="1022345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Stacia Engel, PhD</a:t>
              </a:r>
              <a:endParaRPr lang="en-US" sz="9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59CA50-CA41-114B-B485-D94DDE714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71389" y="156491"/>
              <a:ext cx="754380" cy="754381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40DEA1-EFC6-C93A-E2DC-B04879D0A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16085" y="165062"/>
              <a:ext cx="746002" cy="74600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CCE2AE-45E5-72FD-0848-D8E9A40047C8}"/>
                </a:ext>
              </a:extLst>
            </p:cNvPr>
            <p:cNvSpPr txBox="1"/>
            <p:nvPr/>
          </p:nvSpPr>
          <p:spPr>
            <a:xfrm>
              <a:off x="1395983" y="920010"/>
              <a:ext cx="996491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Mike Cherry, PhD</a:t>
              </a:r>
              <a:endParaRPr lang="en-US" sz="9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1CBCC6-72E9-49F9-2117-D81CE2B7651F}"/>
                </a:ext>
              </a:extLst>
            </p:cNvPr>
            <p:cNvSpPr txBox="1"/>
            <p:nvPr/>
          </p:nvSpPr>
          <p:spPr>
            <a:xfrm>
              <a:off x="562254" y="329022"/>
              <a:ext cx="845903" cy="4385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28574" rtlCol="0" anchor="t">
              <a:spAutoFit/>
            </a:bodyPr>
            <a:lstStyle/>
            <a:p>
              <a:pPr algn="r" defTabSz="685783" hangingPunct="0"/>
              <a:r>
                <a:rPr lang="en-US" sz="12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Leadership</a:t>
              </a:r>
            </a:p>
            <a:p>
              <a:pPr algn="r" defTabSz="685783" hangingPunct="0"/>
              <a:r>
                <a:rPr lang="en-US" sz="1200" dirty="0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Team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D1453C-4B58-019F-146A-C18EE0AB5B7B}"/>
              </a:ext>
            </a:extLst>
          </p:cNvPr>
          <p:cNvGrpSpPr/>
          <p:nvPr/>
        </p:nvGrpSpPr>
        <p:grpSpPr>
          <a:xfrm>
            <a:off x="6680180" y="100497"/>
            <a:ext cx="2360605" cy="4393490"/>
            <a:chOff x="6680180" y="100497"/>
            <a:chExt cx="2360605" cy="4393490"/>
          </a:xfrm>
        </p:grpSpPr>
        <p:pic>
          <p:nvPicPr>
            <p:cNvPr id="28" name="SGD-square.jpg">
              <a:extLst>
                <a:ext uri="{FF2B5EF4-FFF2-40B4-BE49-F238E27FC236}">
                  <a16:creationId xmlns:a16="http://schemas.microsoft.com/office/drawing/2014/main" id="{49BD5FE3-2975-03A1-D47E-3F9FEE4B9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3498" b="13583"/>
            <a:stretch/>
          </p:blipFill>
          <p:spPr>
            <a:xfrm>
              <a:off x="7020685" y="100497"/>
              <a:ext cx="1679594" cy="12247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049521-FE98-B9AD-C7E0-7EB15B358E66}"/>
                </a:ext>
              </a:extLst>
            </p:cNvPr>
            <p:cNvSpPr txBox="1"/>
            <p:nvPr/>
          </p:nvSpPr>
          <p:spPr>
            <a:xfrm>
              <a:off x="6704692" y="1231557"/>
              <a:ext cx="2311581" cy="3262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14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yeastgenome.org</a:t>
              </a:r>
              <a:endParaRPr lang="en-US" sz="14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5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r>
                <a:rPr lang="en-US" sz="11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alliancegenome.org</a:t>
              </a:r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r>
                <a:rPr lang="en-US" sz="11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geneontology.org</a:t>
              </a:r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  <a:p>
              <a:pPr algn="ctr" defTabSz="685783" hangingPunct="0"/>
              <a:r>
                <a:rPr lang="en-US" sz="1100" dirty="0" err="1">
                  <a:solidFill>
                    <a:srgbClr val="000000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  <a:sym typeface="Calibri"/>
                </a:rPr>
                <a:t>yeastmine.yeastgenome.org</a:t>
              </a:r>
              <a:endParaRPr lang="en-US" sz="11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  <p:pic>
          <p:nvPicPr>
            <p:cNvPr id="30" name="Picture 29" descr="agr_front.png">
              <a:extLst>
                <a:ext uri="{FF2B5EF4-FFF2-40B4-BE49-F238E27FC236}">
                  <a16:creationId xmlns:a16="http://schemas.microsoft.com/office/drawing/2014/main" id="{557DC4D1-B9F2-9FC8-E5D6-D987D4A9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891" y="1489031"/>
              <a:ext cx="1905183" cy="1143000"/>
            </a:xfrm>
            <a:prstGeom prst="rect">
              <a:avLst/>
            </a:prstGeom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497B1FDF-8B6C-4424-CB4F-6D24B277A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180" y="2813247"/>
              <a:ext cx="2360605" cy="60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9094D37C-D7DC-313B-80F7-C85A2FA48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65433" y="3750765"/>
              <a:ext cx="2190098" cy="49297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96AC1A-D717-E14E-2CBC-6D327C13522C}"/>
              </a:ext>
            </a:extLst>
          </p:cNvPr>
          <p:cNvGrpSpPr/>
          <p:nvPr/>
        </p:nvGrpSpPr>
        <p:grpSpPr>
          <a:xfrm>
            <a:off x="1353867" y="2078652"/>
            <a:ext cx="2249044" cy="1099446"/>
            <a:chOff x="1353867" y="2078652"/>
            <a:chExt cx="2249044" cy="1099446"/>
          </a:xfrm>
        </p:grpSpPr>
        <p:pic>
          <p:nvPicPr>
            <p:cNvPr id="39" name="Picture 38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BC29EA99-6C72-2E8E-CEB1-36E3EDEC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44586" y="2078652"/>
              <a:ext cx="889000" cy="889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D3ADBF6-5580-98B9-5ABE-30044D26E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598448" y="2078652"/>
              <a:ext cx="889000" cy="889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F7196D-7338-D2CA-6B29-68BF82B7A8DA}"/>
                </a:ext>
              </a:extLst>
            </p:cNvPr>
            <p:cNvSpPr txBox="1"/>
            <p:nvPr/>
          </p:nvSpPr>
          <p:spPr>
            <a:xfrm>
              <a:off x="1353867" y="2947268"/>
              <a:ext cx="1041310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900" dirty="0" err="1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Rahi</a:t>
              </a:r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 </a:t>
              </a:r>
              <a:r>
                <a:rPr lang="en-US" sz="900" dirty="0" err="1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Nevalkar</a:t>
              </a:r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, MS</a:t>
              </a:r>
              <a:endParaRPr lang="en-US" sz="9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380661-1729-5991-4902-4BA333C61CDB}"/>
                </a:ext>
              </a:extLst>
            </p:cNvPr>
            <p:cNvSpPr txBox="1"/>
            <p:nvPr/>
          </p:nvSpPr>
          <p:spPr>
            <a:xfrm>
              <a:off x="2439773" y="2947268"/>
              <a:ext cx="1163138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685783" hangingPunct="0"/>
              <a:r>
                <a:rPr lang="en-US" sz="900" dirty="0">
                  <a:solidFill>
                    <a:prstClr val="black"/>
                  </a:solidFill>
                  <a:latin typeface="Helvetica Light" panose="020B0403020202020204" pitchFamily="34" charset="0"/>
                  <a:ea typeface="Baskerville" charset="0"/>
                  <a:cs typeface="Baskerville" charset="0"/>
                </a:rPr>
                <a:t>Jodi Lew-Smith, PhD</a:t>
              </a:r>
              <a:endParaRPr lang="en-US" sz="900" dirty="0">
                <a:solidFill>
                  <a:srgbClr val="000000"/>
                </a:solidFill>
                <a:latin typeface="Helvetica Light" panose="020B0403020202020204" pitchFamily="34" charset="0"/>
                <a:ea typeface="Baskerville" charset="0"/>
                <a:cs typeface="Baskerville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09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GD-square.jpg">
            <a:extLst>
              <a:ext uri="{FF2B5EF4-FFF2-40B4-BE49-F238E27FC236}">
                <a16:creationId xmlns:a16="http://schemas.microsoft.com/office/drawing/2014/main" id="{D005597F-90D4-1147-AA65-1A150AE4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98" b="13583"/>
          <a:stretch/>
        </p:blipFill>
        <p:spPr>
          <a:xfrm>
            <a:off x="7036047" y="100497"/>
            <a:ext cx="1679594" cy="122474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3CAEEA-3C2D-73BE-B1DD-5BA7C7BE38E1}"/>
              </a:ext>
            </a:extLst>
          </p:cNvPr>
          <p:cNvSpPr txBox="1"/>
          <p:nvPr/>
        </p:nvSpPr>
        <p:spPr>
          <a:xfrm>
            <a:off x="275848" y="114766"/>
            <a:ext cx="8777980" cy="4698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SGD homepage </a:t>
            </a:r>
            <a:r>
              <a:rPr lang="en-US" sz="1400" i="1" dirty="0"/>
              <a:t>https://</a:t>
            </a:r>
            <a:r>
              <a:rPr lang="en-US" sz="1400" i="1" dirty="0" err="1"/>
              <a:t>www.yeastgenome.org</a:t>
            </a:r>
            <a:endParaRPr lang="en-US" sz="1400" i="1" dirty="0"/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SGD staff</a:t>
            </a:r>
            <a:r>
              <a:rPr lang="en-US" sz="1400" i="1" dirty="0"/>
              <a:t> https://</a:t>
            </a:r>
            <a:r>
              <a:rPr lang="en-US" sz="1400" i="1" dirty="0" err="1"/>
              <a:t>cherrylab.stanford.edu</a:t>
            </a:r>
            <a:r>
              <a:rPr lang="en-US" sz="1400" i="1" dirty="0"/>
              <a:t>/people/</a:t>
            </a:r>
            <a:r>
              <a:rPr lang="en-US" sz="1400" i="1" dirty="0" err="1"/>
              <a:t>sgd</a:t>
            </a:r>
            <a:r>
              <a:rPr lang="en-US" sz="1400" i="1" dirty="0"/>
              <a:t>-staff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“Explore SGD” search result </a:t>
            </a:r>
            <a:r>
              <a:rPr lang="en-US" sz="1400" i="1" dirty="0"/>
              <a:t>https://</a:t>
            </a:r>
            <a:r>
              <a:rPr lang="en-US" sz="1400" i="1" dirty="0" err="1"/>
              <a:t>www.yeastgenome.org</a:t>
            </a:r>
            <a:r>
              <a:rPr lang="en-US" sz="1400" i="1" dirty="0"/>
              <a:t>/</a:t>
            </a:r>
            <a:r>
              <a:rPr lang="en-US" sz="1400" i="1" dirty="0" err="1"/>
              <a:t>search?q</a:t>
            </a:r>
            <a:r>
              <a:rPr lang="en-US" sz="1400" i="1" dirty="0"/>
              <a:t>=&amp;</a:t>
            </a:r>
            <a:r>
              <a:rPr lang="en-US" sz="1400" i="1" dirty="0" err="1"/>
              <a:t>is_quick</a:t>
            </a:r>
            <a:r>
              <a:rPr lang="en-US" sz="1400" i="1" dirty="0"/>
              <a:t>=true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Latest SGD publication </a:t>
            </a:r>
            <a:r>
              <a:rPr lang="en-US" sz="1400" i="1" dirty="0"/>
              <a:t>https://</a:t>
            </a:r>
            <a:r>
              <a:rPr lang="en-US" sz="1400" i="1" dirty="0" err="1"/>
              <a:t>www.yeastgenome.org</a:t>
            </a:r>
            <a:r>
              <a:rPr lang="en-US" sz="1400" i="1" dirty="0"/>
              <a:t>/reference/34897464/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“Not in S288C” genes </a:t>
            </a:r>
            <a:r>
              <a:rPr lang="en-US" sz="1400" i="1" dirty="0"/>
              <a:t>https://</a:t>
            </a:r>
            <a:r>
              <a:rPr lang="en-US" sz="1400" i="1" dirty="0" err="1"/>
              <a:t>www.yeastgenome.org</a:t>
            </a:r>
            <a:r>
              <a:rPr lang="en-US" sz="1400" i="1" dirty="0"/>
              <a:t>/</a:t>
            </a:r>
            <a:r>
              <a:rPr lang="en-US" sz="1400" i="1" dirty="0" err="1"/>
              <a:t>search?q</a:t>
            </a:r>
            <a:r>
              <a:rPr lang="en-US" sz="1400" i="1" dirty="0"/>
              <a:t>=ysc0&amp;category=locus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R64.3.1 details:</a:t>
            </a:r>
            <a:r>
              <a:rPr lang="en-US" sz="1300" i="1" dirty="0"/>
              <a:t> https://</a:t>
            </a:r>
            <a:r>
              <a:rPr lang="en-US" sz="1300" i="1" dirty="0" err="1"/>
              <a:t>wiki.yeastgenome.org</a:t>
            </a:r>
            <a:r>
              <a:rPr lang="en-US" sz="1300" i="1" dirty="0"/>
              <a:t>/</a:t>
            </a:r>
            <a:r>
              <a:rPr lang="en-US" sz="1300" i="1" dirty="0" err="1"/>
              <a:t>index.php</a:t>
            </a:r>
            <a:r>
              <a:rPr lang="en-US" sz="1300" i="1" dirty="0"/>
              <a:t>/Details_of_2021_Reference_Genome_Annotation_Update_R64.3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Download strain sequences, annotation </a:t>
            </a:r>
            <a:r>
              <a:rPr lang="en-US" sz="1400" i="1" dirty="0"/>
              <a:t>http://</a:t>
            </a:r>
            <a:r>
              <a:rPr lang="en-US" sz="1400" i="1" dirty="0" err="1"/>
              <a:t>sgd-archive.yeastgenome.org</a:t>
            </a:r>
            <a:r>
              <a:rPr lang="en-US" sz="1400" i="1" dirty="0"/>
              <a:t>/sequence/strains/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Nomenclature guide </a:t>
            </a:r>
            <a:r>
              <a:rPr lang="en-US" sz="1400" i="1" dirty="0"/>
              <a:t>https://</a:t>
            </a:r>
            <a:r>
              <a:rPr lang="en-US" sz="1400" i="1" dirty="0" err="1"/>
              <a:t>sites.google.com</a:t>
            </a:r>
            <a:r>
              <a:rPr lang="en-US" sz="1400" i="1" dirty="0"/>
              <a:t>/view/</a:t>
            </a:r>
            <a:r>
              <a:rPr lang="en-US" sz="1400" i="1" dirty="0" err="1"/>
              <a:t>yeastgenome</a:t>
            </a:r>
            <a:r>
              <a:rPr lang="en-US" sz="1400" i="1" dirty="0"/>
              <a:t>-help/community-help/nomenclature-conventions 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SGD glossary </a:t>
            </a:r>
            <a:r>
              <a:rPr lang="en-US" sz="1400" i="1" dirty="0"/>
              <a:t>https://</a:t>
            </a:r>
            <a:r>
              <a:rPr lang="en-US" sz="1400" i="1" dirty="0" err="1"/>
              <a:t>sites.google.com</a:t>
            </a:r>
            <a:r>
              <a:rPr lang="en-US" sz="1400" i="1" dirty="0"/>
              <a:t>/view/</a:t>
            </a:r>
            <a:r>
              <a:rPr lang="en-US" sz="1400" i="1" dirty="0" err="1"/>
              <a:t>yeastgenome</a:t>
            </a:r>
            <a:r>
              <a:rPr lang="en-US" sz="1400" i="1" dirty="0"/>
              <a:t>-help/</a:t>
            </a:r>
            <a:r>
              <a:rPr lang="en-US" sz="1400" i="1" dirty="0" err="1"/>
              <a:t>sgd</a:t>
            </a:r>
            <a:r>
              <a:rPr lang="en-US" sz="1400" i="1" dirty="0"/>
              <a:t>-general-help/glossary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YeastMine - Retrieve SGD chromosomal Features</a:t>
            </a:r>
          </a:p>
          <a:p>
            <a:pPr marL="228600" lvl="1">
              <a:lnSpc>
                <a:spcPts val="1780"/>
              </a:lnSpc>
            </a:pPr>
            <a:r>
              <a:rPr lang="en-US" sz="1400" dirty="0"/>
              <a:t> </a:t>
            </a:r>
            <a:r>
              <a:rPr lang="en-US" sz="1400" i="1" dirty="0"/>
              <a:t>https://</a:t>
            </a:r>
            <a:r>
              <a:rPr lang="en-US" sz="1400" i="1" dirty="0" err="1"/>
              <a:t>yeastmine.yeastgenome.org</a:t>
            </a:r>
            <a:r>
              <a:rPr lang="en-US" sz="1400" i="1" dirty="0"/>
              <a:t>/</a:t>
            </a:r>
            <a:r>
              <a:rPr lang="en-US" sz="1400" i="1" dirty="0" err="1"/>
              <a:t>yeastmine</a:t>
            </a:r>
            <a:r>
              <a:rPr lang="en-US" sz="1400" i="1" dirty="0"/>
              <a:t>/</a:t>
            </a:r>
            <a:r>
              <a:rPr lang="en-US" sz="1400" i="1" dirty="0" err="1"/>
              <a:t>template.do?name</a:t>
            </a:r>
            <a:r>
              <a:rPr lang="en-US" sz="1400" i="1" dirty="0"/>
              <a:t>=</a:t>
            </a:r>
            <a:r>
              <a:rPr lang="en-US" sz="1400" i="1" dirty="0" err="1"/>
              <a:t>SGD_Chr_Features_Tab&amp;scope</a:t>
            </a:r>
            <a:r>
              <a:rPr lang="en-US" sz="1400" i="1" dirty="0"/>
              <a:t>=all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GFF file </a:t>
            </a:r>
            <a:r>
              <a:rPr lang="en-US" sz="1400" i="1" dirty="0"/>
              <a:t>http://</a:t>
            </a:r>
            <a:r>
              <a:rPr lang="en-US" sz="1400" i="1" dirty="0" err="1"/>
              <a:t>sgd-archive.yeastgenome.org</a:t>
            </a:r>
            <a:r>
              <a:rPr lang="en-US" sz="1400" i="1" dirty="0"/>
              <a:t>/curation/</a:t>
            </a:r>
            <a:r>
              <a:rPr lang="en-US" sz="1400" i="1" dirty="0" err="1"/>
              <a:t>chromosomal_feature</a:t>
            </a:r>
            <a:r>
              <a:rPr lang="en-US" sz="1400" i="1" dirty="0"/>
              <a:t>/</a:t>
            </a:r>
            <a:r>
              <a:rPr lang="en-US" sz="1400" i="1" dirty="0" err="1"/>
              <a:t>saccharomyces_cerevisiae.gff.gz</a:t>
            </a:r>
            <a:endParaRPr lang="en-US" sz="1400" i="1" dirty="0"/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Glossary</a:t>
            </a:r>
            <a:r>
              <a:rPr lang="en-US" sz="1400" i="1" dirty="0"/>
              <a:t> https://</a:t>
            </a:r>
            <a:r>
              <a:rPr lang="en-US" sz="1400" i="1" dirty="0" err="1"/>
              <a:t>sites.google.com</a:t>
            </a:r>
            <a:r>
              <a:rPr lang="en-US" sz="1400" i="1" dirty="0"/>
              <a:t>/view/</a:t>
            </a:r>
            <a:r>
              <a:rPr lang="en-US" sz="1400" i="1" dirty="0" err="1"/>
              <a:t>yeastgenome</a:t>
            </a:r>
            <a:r>
              <a:rPr lang="en-US" sz="1400" i="1" dirty="0"/>
              <a:t>-help/</a:t>
            </a:r>
            <a:r>
              <a:rPr lang="en-US" sz="1400" i="1" dirty="0" err="1"/>
              <a:t>sgd</a:t>
            </a:r>
            <a:r>
              <a:rPr lang="en-US" sz="1400" i="1" dirty="0"/>
              <a:t>-general-help/glossary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SGD Publication re ORF qualifiers </a:t>
            </a:r>
            <a:r>
              <a:rPr lang="en-US" sz="1400" i="1" dirty="0"/>
              <a:t>https://</a:t>
            </a:r>
            <a:r>
              <a:rPr lang="en-US" sz="1400" i="1" dirty="0" err="1"/>
              <a:t>www.yeastgenome.org</a:t>
            </a:r>
            <a:r>
              <a:rPr lang="en-US" sz="1400" i="1" dirty="0"/>
              <a:t>/reference/17001629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“All allele” search result </a:t>
            </a:r>
            <a:r>
              <a:rPr lang="en-US" sz="1400" i="1" dirty="0"/>
              <a:t>https://</a:t>
            </a:r>
            <a:r>
              <a:rPr lang="en-US" sz="1400" i="1" dirty="0" err="1"/>
              <a:t>www.yeastgenome.org</a:t>
            </a:r>
            <a:r>
              <a:rPr lang="en-US" sz="1400" i="1" dirty="0"/>
              <a:t>/</a:t>
            </a:r>
            <a:r>
              <a:rPr lang="en-US" sz="1400" i="1" dirty="0" err="1"/>
              <a:t>search?q</a:t>
            </a:r>
            <a:r>
              <a:rPr lang="en-US" sz="1400" i="1" dirty="0"/>
              <a:t>=&amp;category=allele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DIOPT Ortholog Prediction </a:t>
            </a:r>
            <a:r>
              <a:rPr lang="en-US" sz="1400" i="1" dirty="0"/>
              <a:t>https://</a:t>
            </a:r>
            <a:r>
              <a:rPr lang="en-US" sz="1400" i="1" dirty="0" err="1"/>
              <a:t>www.flyrnai.org</a:t>
            </a:r>
            <a:r>
              <a:rPr lang="en-US" sz="1400" i="1" dirty="0"/>
              <a:t>/</a:t>
            </a:r>
            <a:r>
              <a:rPr lang="en-US" sz="1400" i="1" dirty="0" err="1"/>
              <a:t>cgi</a:t>
            </a:r>
            <a:r>
              <a:rPr lang="en-US" sz="1400" i="1" dirty="0"/>
              <a:t>-bin/</a:t>
            </a:r>
            <a:r>
              <a:rPr lang="en-US" sz="1400" i="1" dirty="0" err="1"/>
              <a:t>DRSC_orthologs.pl</a:t>
            </a:r>
            <a:endParaRPr lang="en-US" sz="1400" i="1" dirty="0"/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Homology page https://</a:t>
            </a:r>
            <a:r>
              <a:rPr lang="en-US" sz="1400" dirty="0" err="1"/>
              <a:t>www.yeastgenome.org</a:t>
            </a:r>
            <a:r>
              <a:rPr lang="en-US" sz="1400" dirty="0"/>
              <a:t>/locus/rad27/homology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Disease page https://</a:t>
            </a:r>
            <a:r>
              <a:rPr lang="en-US" sz="1400" dirty="0" err="1"/>
              <a:t>www.yeastgenome.org</a:t>
            </a:r>
            <a:r>
              <a:rPr lang="en-US" sz="1400" dirty="0"/>
              <a:t>/locus/dyn1/disease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SGD reference page Costanzo et al. 2016 </a:t>
            </a:r>
            <a:r>
              <a:rPr lang="en-US" sz="1400" i="1" dirty="0"/>
              <a:t>https://</a:t>
            </a:r>
            <a:r>
              <a:rPr lang="en-US" sz="1400" i="1" dirty="0" err="1"/>
              <a:t>www.yeastgenome.org</a:t>
            </a:r>
            <a:r>
              <a:rPr lang="en-US" sz="1400" i="1" dirty="0"/>
              <a:t>/reference/27708008</a:t>
            </a:r>
          </a:p>
          <a:p>
            <a:pPr marL="171450" indent="-171450">
              <a:lnSpc>
                <a:spcPts val="178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microPublication</a:t>
            </a:r>
            <a:r>
              <a:rPr lang="en-US" sz="1400" dirty="0"/>
              <a:t> Biology </a:t>
            </a:r>
            <a:r>
              <a:rPr lang="en-US" sz="1400" i="1" dirty="0"/>
              <a:t>https://</a:t>
            </a:r>
            <a:r>
              <a:rPr lang="en-US" sz="1400" i="1" dirty="0" err="1"/>
              <a:t>www.micropublication.org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3444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590D9C7-9D4B-A7FB-459C-F2680196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21"/>
            <a:ext cx="6910529" cy="4802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26871F-2B5C-DAA0-7E03-AF9CEA7B931F}"/>
              </a:ext>
            </a:extLst>
          </p:cNvPr>
          <p:cNvSpPr txBox="1"/>
          <p:nvPr/>
        </p:nvSpPr>
        <p:spPr>
          <a:xfrm>
            <a:off x="1279517" y="4797107"/>
            <a:ext cx="302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SGD homepage </a:t>
            </a:r>
            <a:r>
              <a:rPr lang="en-US" sz="1400" i="1" dirty="0" err="1">
                <a:solidFill>
                  <a:schemeClr val="bg1"/>
                </a:solidFill>
              </a:rPr>
              <a:t>www.yeastgenome.org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D2E9-CFD7-76C4-A0A8-CA74A94FD303}"/>
              </a:ext>
            </a:extLst>
          </p:cNvPr>
          <p:cNvSpPr txBox="1"/>
          <p:nvPr/>
        </p:nvSpPr>
        <p:spPr>
          <a:xfrm>
            <a:off x="6267635" y="1841290"/>
            <a:ext cx="2820218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Explore SGD</a:t>
            </a:r>
          </a:p>
          <a:p>
            <a:r>
              <a:rPr lang="en-US" sz="1600" dirty="0"/>
              <a:t>- returns all objects in database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7CF18-E965-A256-7BAC-4FEC6C14D557}"/>
              </a:ext>
            </a:extLst>
          </p:cNvPr>
          <p:cNvSpPr txBox="1"/>
          <p:nvPr/>
        </p:nvSpPr>
        <p:spPr>
          <a:xfrm>
            <a:off x="5854551" y="547303"/>
            <a:ext cx="13844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quick 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63E75-9B3E-BFF9-E31A-4A073F2C94E0}"/>
              </a:ext>
            </a:extLst>
          </p:cNvPr>
          <p:cNvSpPr txBox="1"/>
          <p:nvPr/>
        </p:nvSpPr>
        <p:spPr>
          <a:xfrm>
            <a:off x="7370530" y="0"/>
            <a:ext cx="17734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Search &amp; Explore</a:t>
            </a:r>
          </a:p>
        </p:txBody>
      </p:sp>
    </p:spTree>
    <p:extLst>
      <p:ext uri="{BB962C8B-B14F-4D97-AF65-F5344CB8AC3E}">
        <p14:creationId xmlns:p14="http://schemas.microsoft.com/office/powerpoint/2010/main" val="213775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E33874-0BD2-5948-45E5-76B1D3E2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4277" cy="4796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DF853-C234-AAD9-9FA0-A1896841017D}"/>
              </a:ext>
            </a:extLst>
          </p:cNvPr>
          <p:cNvSpPr txBox="1"/>
          <p:nvPr/>
        </p:nvSpPr>
        <p:spPr>
          <a:xfrm>
            <a:off x="1279517" y="4797107"/>
            <a:ext cx="646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“Explore SGD” search result </a:t>
            </a:r>
            <a:r>
              <a:rPr lang="en-US" sz="1200" i="1" dirty="0">
                <a:solidFill>
                  <a:schemeClr val="bg1"/>
                </a:solidFill>
              </a:rPr>
              <a:t>https://</a:t>
            </a:r>
            <a:r>
              <a:rPr lang="en-US" sz="1200" i="1" dirty="0" err="1">
                <a:solidFill>
                  <a:schemeClr val="bg1"/>
                </a:solidFill>
              </a:rPr>
              <a:t>www.yeastgenome.org</a:t>
            </a:r>
            <a:r>
              <a:rPr lang="en-US" sz="1200" i="1" dirty="0">
                <a:solidFill>
                  <a:schemeClr val="bg1"/>
                </a:solidFill>
              </a:rPr>
              <a:t>/</a:t>
            </a:r>
            <a:r>
              <a:rPr lang="en-US" sz="1200" i="1" dirty="0" err="1">
                <a:solidFill>
                  <a:schemeClr val="bg1"/>
                </a:solidFill>
              </a:rPr>
              <a:t>search?q</a:t>
            </a:r>
            <a:r>
              <a:rPr lang="en-US" sz="1200" i="1" dirty="0">
                <a:solidFill>
                  <a:schemeClr val="bg1"/>
                </a:solidFill>
              </a:rPr>
              <a:t>=&amp;</a:t>
            </a:r>
            <a:r>
              <a:rPr lang="en-US" sz="1200" i="1" dirty="0" err="1">
                <a:solidFill>
                  <a:schemeClr val="bg1"/>
                </a:solidFill>
              </a:rPr>
              <a:t>is_quick</a:t>
            </a:r>
            <a:r>
              <a:rPr lang="en-US" sz="1200" i="1" dirty="0">
                <a:solidFill>
                  <a:schemeClr val="bg1"/>
                </a:solidFill>
              </a:rPr>
              <a:t>=true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5935579" y="1737017"/>
            <a:ext cx="3152274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Explore SGD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returns all </a:t>
            </a:r>
            <a:r>
              <a:rPr lang="en-US" sz="1600" u="sng" dirty="0"/>
              <a:t>objects</a:t>
            </a:r>
            <a:r>
              <a:rPr lang="en-US" sz="1600" dirty="0"/>
              <a:t> in database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results updated daily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B9CC9A9-FDB3-AA56-AC8D-14973A515D68}"/>
              </a:ext>
            </a:extLst>
          </p:cNvPr>
          <p:cNvSpPr/>
          <p:nvPr/>
        </p:nvSpPr>
        <p:spPr>
          <a:xfrm>
            <a:off x="8021" y="874295"/>
            <a:ext cx="2302043" cy="3922294"/>
          </a:xfrm>
          <a:prstGeom prst="frame">
            <a:avLst>
              <a:gd name="adj1" fmla="val 20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1DD9D-A738-1E72-FCC9-129751E53D32}"/>
              </a:ext>
            </a:extLst>
          </p:cNvPr>
          <p:cNvSpPr txBox="1"/>
          <p:nvPr/>
        </p:nvSpPr>
        <p:spPr>
          <a:xfrm>
            <a:off x="7370530" y="0"/>
            <a:ext cx="17734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Search &amp; Explore</a:t>
            </a:r>
          </a:p>
        </p:txBody>
      </p:sp>
    </p:spTree>
    <p:extLst>
      <p:ext uri="{BB962C8B-B14F-4D97-AF65-F5344CB8AC3E}">
        <p14:creationId xmlns:p14="http://schemas.microsoft.com/office/powerpoint/2010/main" val="372150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DF853-C234-AAD9-9FA0-A1896841017D}"/>
              </a:ext>
            </a:extLst>
          </p:cNvPr>
          <p:cNvSpPr txBox="1"/>
          <p:nvPr/>
        </p:nvSpPr>
        <p:spPr>
          <a:xfrm>
            <a:off x="1217371" y="4809429"/>
            <a:ext cx="6468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https://</a:t>
            </a:r>
            <a:r>
              <a:rPr lang="en-US" sz="1050" i="1" dirty="0" err="1">
                <a:solidFill>
                  <a:schemeClr val="bg1"/>
                </a:solidFill>
              </a:rPr>
              <a:t>wiki.yeastgenome.org</a:t>
            </a:r>
            <a:r>
              <a:rPr lang="en-US" sz="1050" i="1" dirty="0">
                <a:solidFill>
                  <a:schemeClr val="bg1"/>
                </a:solidFill>
              </a:rPr>
              <a:t>/</a:t>
            </a:r>
            <a:r>
              <a:rPr lang="en-US" sz="1050" i="1" dirty="0" err="1">
                <a:solidFill>
                  <a:schemeClr val="bg1"/>
                </a:solidFill>
              </a:rPr>
              <a:t>index.php</a:t>
            </a:r>
            <a:r>
              <a:rPr lang="en-US" sz="1050" i="1" dirty="0">
                <a:solidFill>
                  <a:schemeClr val="bg1"/>
                </a:solidFill>
              </a:rPr>
              <a:t>/Details_of_2021_Reference_Genome_Annotation_Update_R64.3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5734975" y="982219"/>
            <a:ext cx="3409025" cy="34547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New genome annotation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release R64.3.1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dated April 21, 2021</a:t>
            </a:r>
          </a:p>
          <a:p>
            <a:endParaRPr lang="en-US" sz="1050" dirty="0"/>
          </a:p>
          <a:p>
            <a:r>
              <a:rPr lang="en-US" dirty="0"/>
              <a:t>Updates and additions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 new ORFs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 new ncRNAs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new </a:t>
            </a:r>
            <a:r>
              <a:rPr lang="en-US" sz="1400" dirty="0" err="1"/>
              <a:t>uORFs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recombination enhancer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LTR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 ORFs: move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 ORF: move stop + new intron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Changed </a:t>
            </a:r>
            <a:r>
              <a:rPr lang="en-US" sz="1400" dirty="0" err="1"/>
              <a:t>feature_type</a:t>
            </a:r>
            <a:r>
              <a:rPr lang="en-US" sz="1400" dirty="0"/>
              <a:t> for 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No change to underlying sequence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A5FC4EB-9D70-155B-17B4-943FA9A5D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4"/>
          <a:stretch/>
        </p:blipFill>
        <p:spPr>
          <a:xfrm>
            <a:off x="0" y="27041"/>
            <a:ext cx="5254890" cy="4770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32F1A5-DC78-041D-1329-E6D182CB0A69}"/>
              </a:ext>
            </a:extLst>
          </p:cNvPr>
          <p:cNvSpPr txBox="1"/>
          <p:nvPr/>
        </p:nvSpPr>
        <p:spPr>
          <a:xfrm>
            <a:off x="6697579" y="0"/>
            <a:ext cx="2446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Genome version R64.3.1</a:t>
            </a:r>
          </a:p>
        </p:txBody>
      </p:sp>
    </p:spTree>
    <p:extLst>
      <p:ext uri="{BB962C8B-B14F-4D97-AF65-F5344CB8AC3E}">
        <p14:creationId xmlns:p14="http://schemas.microsoft.com/office/powerpoint/2010/main" val="62478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168753" y="194983"/>
            <a:ext cx="8229523" cy="414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New genome annotation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release R64.3.1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dated April 21,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change to genomic sequence</a:t>
            </a:r>
          </a:p>
          <a:p>
            <a:endParaRPr lang="en-US" sz="1050" dirty="0"/>
          </a:p>
          <a:p>
            <a:pPr>
              <a:lnSpc>
                <a:spcPct val="150000"/>
              </a:lnSpc>
            </a:pPr>
            <a:r>
              <a:rPr lang="en-US" dirty="0"/>
              <a:t>Updates additions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7 new ORFs: OTO1/YGR227C-A, YHR052C-B, YHR054C-B, YJR107C-A, YKL104W-A, YLR379W-A, YMR008C-A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5 new ncRNAs: GAL10-ncRNA, TBRT/XUT_2F-154, SUT169, PHO84 lncRNA, GAL4 lncRNA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2 new </a:t>
            </a:r>
            <a:r>
              <a:rPr lang="en-US" sz="1400" dirty="0" err="1"/>
              <a:t>uORFs</a:t>
            </a:r>
            <a:r>
              <a:rPr lang="en-US" sz="1400" dirty="0"/>
              <a:t> for ROK1/YGL171W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New recombination enhancer: 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New LTR: YELWdelta27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3 ORFs with shifted translation starts: HPA3/YEL066W, YJR012C, LTO1/YNL260C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1 ORF with shifted translation stop plus new intron: LDO45/YMR147W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Changed </a:t>
            </a:r>
            <a:r>
              <a:rPr lang="en-US" sz="1400" dirty="0" err="1"/>
              <a:t>feature_type</a:t>
            </a:r>
            <a:r>
              <a:rPr lang="en-US" sz="1400" dirty="0"/>
              <a:t> (and </a:t>
            </a:r>
            <a:r>
              <a:rPr lang="en-US" sz="1400" dirty="0" err="1"/>
              <a:t>SO_term</a:t>
            </a:r>
            <a:r>
              <a:rPr lang="en-US" sz="1400" dirty="0"/>
              <a:t>) for non-transcribed spacers: NTS1-2, NTS2-1, NTS2-2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82C5A-4B15-5623-930D-AE867BE22DA5}"/>
              </a:ext>
            </a:extLst>
          </p:cNvPr>
          <p:cNvSpPr txBox="1"/>
          <p:nvPr/>
        </p:nvSpPr>
        <p:spPr>
          <a:xfrm>
            <a:off x="6697579" y="0"/>
            <a:ext cx="2446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Genome version R64.3.1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112E3-6309-822E-ABD6-B01851182E62}"/>
              </a:ext>
            </a:extLst>
          </p:cNvPr>
          <p:cNvSpPr txBox="1"/>
          <p:nvPr/>
        </p:nvSpPr>
        <p:spPr>
          <a:xfrm>
            <a:off x="1217371" y="4809429"/>
            <a:ext cx="6468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https://</a:t>
            </a:r>
            <a:r>
              <a:rPr lang="en-US" sz="1050" i="1" dirty="0" err="1">
                <a:solidFill>
                  <a:schemeClr val="bg1"/>
                </a:solidFill>
              </a:rPr>
              <a:t>wiki.yeastgenome.org</a:t>
            </a:r>
            <a:r>
              <a:rPr lang="en-US" sz="1050" i="1" dirty="0">
                <a:solidFill>
                  <a:schemeClr val="bg1"/>
                </a:solidFill>
              </a:rPr>
              <a:t>/</a:t>
            </a:r>
            <a:r>
              <a:rPr lang="en-US" sz="1050" i="1" dirty="0" err="1">
                <a:solidFill>
                  <a:schemeClr val="bg1"/>
                </a:solidFill>
              </a:rPr>
              <a:t>index.php</a:t>
            </a:r>
            <a:r>
              <a:rPr lang="en-US" sz="1050" i="1" dirty="0">
                <a:solidFill>
                  <a:schemeClr val="bg1"/>
                </a:solidFill>
              </a:rPr>
              <a:t>/Details_of_2021_Reference_Genome_Annotation_Update_R64.3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AE976-2931-556A-8CE2-95A58DDDBBD2}"/>
              </a:ext>
            </a:extLst>
          </p:cNvPr>
          <p:cNvGrpSpPr/>
          <p:nvPr/>
        </p:nvGrpSpPr>
        <p:grpSpPr>
          <a:xfrm>
            <a:off x="0" y="0"/>
            <a:ext cx="4701339" cy="4757575"/>
            <a:chOff x="0" y="0"/>
            <a:chExt cx="4701339" cy="4757575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A691456B-594E-BE21-D0F6-7B1CCF4AD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360460" cy="4731798"/>
            </a:xfrm>
            <a:prstGeom prst="rect">
              <a:avLst/>
            </a:prstGeom>
          </p:spPr>
        </p:pic>
        <p:pic>
          <p:nvPicPr>
            <p:cNvPr id="10" name="Picture 9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EE78C3AC-8165-C8FC-DAED-A3F90CBA5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0879" y="25777"/>
              <a:ext cx="2360460" cy="473179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4572001" y="479069"/>
            <a:ext cx="4572000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NCBI </a:t>
            </a:r>
            <a:r>
              <a:rPr lang="en-US" dirty="0" err="1"/>
              <a:t>RefSeq</a:t>
            </a:r>
            <a:r>
              <a:rPr lang="en-US" dirty="0"/>
              <a:t> accession numbers for </a:t>
            </a:r>
            <a:r>
              <a:rPr lang="en-US" i="1" dirty="0"/>
              <a:t>Saccharomyces cerevisiae </a:t>
            </a:r>
            <a:r>
              <a:rPr lang="en-US" dirty="0"/>
              <a:t>S288C </a:t>
            </a:r>
          </a:p>
          <a:p>
            <a:r>
              <a:rPr lang="en-US" dirty="0"/>
              <a:t>reference genome version R64.3.1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find these records: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SGD for ‘S288C’ to find strain page</a:t>
            </a:r>
          </a:p>
          <a:p>
            <a:r>
              <a:rPr lang="en-US" sz="1500" dirty="0"/>
              <a:t>https://</a:t>
            </a:r>
            <a:r>
              <a:rPr lang="en-US" sz="1500" dirty="0" err="1"/>
              <a:t>www.yeastgenome.org</a:t>
            </a:r>
            <a:r>
              <a:rPr lang="en-US" sz="1500" dirty="0"/>
              <a:t>/strain/S288C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NCBI for ‘S288C’</a:t>
            </a:r>
          </a:p>
          <a:p>
            <a:r>
              <a:rPr lang="en-US" sz="1500" dirty="0"/>
              <a:t>https://</a:t>
            </a:r>
            <a:r>
              <a:rPr lang="en-US" sz="1500" dirty="0" err="1"/>
              <a:t>www.ncbi.nlm.nih.gov</a:t>
            </a:r>
            <a:r>
              <a:rPr lang="en-US" sz="1500" dirty="0"/>
              <a:t>/genome/?term=S288C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82C5A-4B15-5623-930D-AE867BE22DA5}"/>
              </a:ext>
            </a:extLst>
          </p:cNvPr>
          <p:cNvSpPr txBox="1"/>
          <p:nvPr/>
        </p:nvSpPr>
        <p:spPr>
          <a:xfrm>
            <a:off x="6697579" y="0"/>
            <a:ext cx="2446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Genome version R64.3.1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112E3-6309-822E-ABD6-B01851182E62}"/>
              </a:ext>
            </a:extLst>
          </p:cNvPr>
          <p:cNvSpPr txBox="1"/>
          <p:nvPr/>
        </p:nvSpPr>
        <p:spPr>
          <a:xfrm>
            <a:off x="1217371" y="4809429"/>
            <a:ext cx="6468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https://</a:t>
            </a:r>
            <a:r>
              <a:rPr lang="en-US" sz="1050" i="1" dirty="0" err="1">
                <a:solidFill>
                  <a:schemeClr val="bg1"/>
                </a:solidFill>
              </a:rPr>
              <a:t>wiki.yeastgenome.org</a:t>
            </a:r>
            <a:r>
              <a:rPr lang="en-US" sz="1050" i="1" dirty="0">
                <a:solidFill>
                  <a:schemeClr val="bg1"/>
                </a:solidFill>
              </a:rPr>
              <a:t>/</a:t>
            </a:r>
            <a:r>
              <a:rPr lang="en-US" sz="1050" i="1" dirty="0" err="1">
                <a:solidFill>
                  <a:schemeClr val="bg1"/>
                </a:solidFill>
              </a:rPr>
              <a:t>index.php</a:t>
            </a:r>
            <a:r>
              <a:rPr lang="en-US" sz="1050" i="1" dirty="0">
                <a:solidFill>
                  <a:schemeClr val="bg1"/>
                </a:solidFill>
              </a:rPr>
              <a:t>/Details_of_2021_Reference_Genome_Annotation_Update_R64.3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B2AAB2-E6F8-216E-12FA-73949DF8C970}"/>
              </a:ext>
            </a:extLst>
          </p:cNvPr>
          <p:cNvSpPr txBox="1"/>
          <p:nvPr/>
        </p:nvSpPr>
        <p:spPr>
          <a:xfrm>
            <a:off x="168753" y="467368"/>
            <a:ext cx="8229523" cy="38856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New systematic nomenclature for yeast ncRNAs – 430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tRNA, snoRNA, rRNA, ncRNA, snRNA, telomerase RNA</a:t>
            </a:r>
          </a:p>
          <a:p>
            <a:endParaRPr lang="en-US" sz="1400" dirty="0"/>
          </a:p>
          <a:p>
            <a:r>
              <a:rPr lang="en-US" dirty="0"/>
              <a:t>Similar to, but distinct from, that used for ORFs </a:t>
            </a:r>
          </a:p>
          <a:p>
            <a:endParaRPr lang="en-US" sz="1050" dirty="0"/>
          </a:p>
          <a:p>
            <a:r>
              <a:rPr lang="en-US" dirty="0"/>
              <a:t>Four uppercase letters, a four-digit number, and another letter: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 for “Yeast”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NC for “noncoding”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A-Q for the chromosome on which the ncRNA gene resides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“A” is chromosome I, “B” is chromosome II, up to “P” for chromosome XVI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“Q” for the mitochondrial chromosome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Four-digit number corresponding to sequential order of ncRNA gene on the chromosome starting from the left telomere and counting toward the right telomere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 or C indicating whether ncRNA gene is encoded on “Watson” or “Crick” strand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“Watson” runs 5’ to 3’ from left telomere to right telomere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“Crick” runs 3’ to 5’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Example: YNCP0002W is 2nd ncRNA gene from left end of chromosome XVI, encoded on Watson strand.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82C5A-4B15-5623-930D-AE867BE22DA5}"/>
              </a:ext>
            </a:extLst>
          </p:cNvPr>
          <p:cNvSpPr txBox="1"/>
          <p:nvPr/>
        </p:nvSpPr>
        <p:spPr>
          <a:xfrm>
            <a:off x="3048000" y="0"/>
            <a:ext cx="609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Genome version R64.3.1 - New ncRNA systematic nomenclature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122F2-4AD1-AA8E-FE38-0DC6D1EDF629}"/>
              </a:ext>
            </a:extLst>
          </p:cNvPr>
          <p:cNvSpPr txBox="1"/>
          <p:nvPr/>
        </p:nvSpPr>
        <p:spPr>
          <a:xfrm>
            <a:off x="1217371" y="4809429"/>
            <a:ext cx="6468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https://</a:t>
            </a:r>
            <a:r>
              <a:rPr lang="en-US" sz="1050" i="1" dirty="0" err="1">
                <a:solidFill>
                  <a:schemeClr val="bg1"/>
                </a:solidFill>
              </a:rPr>
              <a:t>wiki.yeastgenome.org</a:t>
            </a:r>
            <a:r>
              <a:rPr lang="en-US" sz="1050" i="1" dirty="0">
                <a:solidFill>
                  <a:schemeClr val="bg1"/>
                </a:solidFill>
              </a:rPr>
              <a:t>/</a:t>
            </a:r>
            <a:r>
              <a:rPr lang="en-US" sz="1050" i="1" dirty="0" err="1">
                <a:solidFill>
                  <a:schemeClr val="bg1"/>
                </a:solidFill>
              </a:rPr>
              <a:t>index.php</a:t>
            </a:r>
            <a:r>
              <a:rPr lang="en-US" sz="1050" i="1" dirty="0">
                <a:solidFill>
                  <a:schemeClr val="bg1"/>
                </a:solidFill>
              </a:rPr>
              <a:t>/Details_of_2021_Reference_Genome_Annotation_Update_R64.3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9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3850</TotalTime>
  <Words>2566</Words>
  <Application>Microsoft Macintosh PowerPoint</Application>
  <PresentationFormat>On-screen Show (16:9)</PresentationFormat>
  <Paragraphs>437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Avenir Light</vt:lpstr>
      <vt:lpstr>Bangla MN</vt:lpstr>
      <vt:lpstr>Calibri</vt:lpstr>
      <vt:lpstr>Helvetica Light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Stacia Engel</dc:creator>
  <cp:lastModifiedBy>Stacia R Engel</cp:lastModifiedBy>
  <cp:revision>457</cp:revision>
  <dcterms:created xsi:type="dcterms:W3CDTF">2018-04-05T18:27:48Z</dcterms:created>
  <dcterms:modified xsi:type="dcterms:W3CDTF">2022-08-18T18:20:26Z</dcterms:modified>
</cp:coreProperties>
</file>