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8"/>
  </p:notesMasterIdLst>
  <p:handoutMasterIdLst>
    <p:handoutMasterId r:id="rId19"/>
  </p:handoutMasterIdLst>
  <p:sldIdLst>
    <p:sldId id="263" r:id="rId2"/>
    <p:sldId id="273" r:id="rId3"/>
    <p:sldId id="291" r:id="rId4"/>
    <p:sldId id="293" r:id="rId5"/>
    <p:sldId id="296" r:id="rId6"/>
    <p:sldId id="297" r:id="rId7"/>
    <p:sldId id="265" r:id="rId8"/>
    <p:sldId id="276" r:id="rId9"/>
    <p:sldId id="280" r:id="rId10"/>
    <p:sldId id="284" r:id="rId11"/>
    <p:sldId id="266" r:id="rId12"/>
    <p:sldId id="295" r:id="rId13"/>
    <p:sldId id="267" r:id="rId14"/>
    <p:sldId id="268" r:id="rId15"/>
    <p:sldId id="289" r:id="rId16"/>
    <p:sldId id="283" r:id="rId17"/>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6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6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6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6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scaleToFitPaper="1"/>
  <p:clrMru>
    <a:srgbClr val="999999"/>
    <a:srgbClr val="D90202"/>
    <a:srgbClr val="FFFE82"/>
    <a:srgbClr val="FFCC66"/>
    <a:srgbClr val="000000"/>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76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2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smtClean="0"/>
            </a:lvl1pPr>
          </a:lstStyle>
          <a:p>
            <a:pPr>
              <a:defRPr/>
            </a:pPr>
            <a:fld id="{09A87543-D8B0-B74B-9FC7-3896EC86F70E}" type="datetimeFigureOut">
              <a:rPr lang="en-US"/>
              <a:pPr>
                <a:defRPr/>
              </a:pPr>
              <a:t>3/23/15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smtClean="0"/>
            </a:lvl1pPr>
          </a:lstStyle>
          <a:p>
            <a:pPr>
              <a:defRPr/>
            </a:pPr>
            <a:fld id="{339FFAC7-3E49-C748-A0E5-EC9A2F3E22F4}" type="slidenum">
              <a:rPr lang="en-US"/>
              <a:pPr>
                <a:defRPr/>
              </a:pPr>
              <a:t>‹#›</a:t>
            </a:fld>
            <a:endParaRPr lang="en-US"/>
          </a:p>
        </p:txBody>
      </p:sp>
    </p:spTree>
    <p:extLst>
      <p:ext uri="{BB962C8B-B14F-4D97-AF65-F5344CB8AC3E}">
        <p14:creationId xmlns:p14="http://schemas.microsoft.com/office/powerpoint/2010/main" val="211012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D711C4A-1496-714C-8DA2-E76E6F428E5B}" type="slidenum">
              <a:rPr lang="en-US"/>
              <a:pPr>
                <a:defRPr/>
              </a:pPr>
              <a:t>‹#›</a:t>
            </a:fld>
            <a:endParaRPr lang="en-US"/>
          </a:p>
        </p:txBody>
      </p:sp>
    </p:spTree>
    <p:extLst>
      <p:ext uri="{BB962C8B-B14F-4D97-AF65-F5344CB8AC3E}">
        <p14:creationId xmlns:p14="http://schemas.microsoft.com/office/powerpoint/2010/main" val="2009735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482" name="Notes Placeholder 2"/>
          <p:cNvSpPr>
            <a:spLocks noGrp="1"/>
          </p:cNvSpPr>
          <p:nvPr>
            <p:ph type="body" idx="1"/>
          </p:nvPr>
        </p:nvSpPr>
        <p:spPr>
          <a:noFill/>
        </p:spPr>
        <p:txBody>
          <a:bodyPr/>
          <a:lstStyle/>
          <a:p>
            <a:r>
              <a:rPr lang="en-US"/>
              <a:t>Tell you about the data and tools that we provide</a:t>
            </a:r>
          </a:p>
          <a:p>
            <a:endParaRPr lang="en-US"/>
          </a:p>
          <a:p>
            <a:r>
              <a:rPr lang="en-US"/>
              <a:t>How many people study S. cerevisiae? (and that doesn’t include drinking beer, wine, or eating bread)</a:t>
            </a:r>
          </a:p>
          <a:p>
            <a:endParaRPr lang="en-US"/>
          </a:p>
          <a:p>
            <a:r>
              <a:rPr lang="en-US"/>
              <a:t>How many people have heard of SGD?</a:t>
            </a:r>
          </a:p>
          <a:p>
            <a:r>
              <a:rPr lang="en-US"/>
              <a:t>How many people use SGD?</a:t>
            </a:r>
          </a:p>
        </p:txBody>
      </p:sp>
      <p:sp>
        <p:nvSpPr>
          <p:cNvPr id="20483"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CA909630-B06E-6A4B-824B-742A0360C251}"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9698" name="Notes Placeholder 2"/>
          <p:cNvSpPr>
            <a:spLocks noGrp="1"/>
          </p:cNvSpPr>
          <p:nvPr>
            <p:ph type="body" idx="1"/>
          </p:nvPr>
        </p:nvSpPr>
        <p:spPr>
          <a:noFill/>
        </p:spPr>
        <p:txBody>
          <a:bodyPr/>
          <a:lstStyle/>
          <a:p>
            <a:r>
              <a:rPr lang="en-US"/>
              <a:t>Here again, you can see an overview of the general locus information.</a:t>
            </a:r>
          </a:p>
          <a:p>
            <a:endParaRPr lang="en-US"/>
          </a:p>
          <a:p>
            <a:r>
              <a:rPr lang="en-US"/>
              <a:t>And also sequence – genomic and protein;</a:t>
            </a:r>
          </a:p>
          <a:p>
            <a:endParaRPr lang="en-US"/>
          </a:p>
          <a:p>
            <a:r>
              <a:rPr lang="en-US"/>
              <a:t>Now we provide alternative reference sequences. As you can see, we provide about 10 different alternative reference strain sequences. We are also actively working on a viewer to compare the sequences of these features between the different reference strain sequences. If there’s time, I can show you a screenshot of what we’ve developed so far.</a:t>
            </a:r>
          </a:p>
          <a:p>
            <a:endParaRPr lang="en-US"/>
          </a:p>
        </p:txBody>
      </p:sp>
      <p:sp>
        <p:nvSpPr>
          <p:cNvPr id="29699"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23AA4F5-9053-A74F-BCFF-EF92CAD813EB}"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2" name="Notes Placeholder 2"/>
          <p:cNvSpPr>
            <a:spLocks noGrp="1"/>
          </p:cNvSpPr>
          <p:nvPr>
            <p:ph type="body" idx="1"/>
          </p:nvPr>
        </p:nvSpPr>
        <p:spPr>
          <a:noFill/>
        </p:spPr>
        <p:txBody>
          <a:bodyPr/>
          <a:lstStyle/>
          <a:p>
            <a:r>
              <a:rPr lang="en-US"/>
              <a:t>We are also providing additional reference sequences for download (mostly non-lab strains).</a:t>
            </a:r>
          </a:p>
          <a:p>
            <a:endParaRPr lang="en-US"/>
          </a:p>
          <a:p>
            <a:r>
              <a:rPr lang="en-US"/>
              <a:t>And, using the links in this Resources section, you can find homologs to SWE1 in other fungal species, or other strains </a:t>
            </a:r>
          </a:p>
          <a:p>
            <a:endParaRPr lang="en-US"/>
          </a:p>
          <a:p>
            <a:r>
              <a:rPr lang="en-US"/>
              <a:t>**Transition**: So, I just showed you how to use sequence from another organism to get to information about the S. cerevisiae homolog. But what if you have a specific gene or list of genes in another organism that you’d like to find homologs for? Well, I’ll show you</a:t>
            </a:r>
          </a:p>
        </p:txBody>
      </p:sp>
      <p:sp>
        <p:nvSpPr>
          <p:cNvPr id="30723"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029B8F0-BAF0-DB42-98DD-3CEA4DAEF686}"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1746" name="Notes Placeholder 2"/>
          <p:cNvSpPr>
            <a:spLocks noGrp="1"/>
          </p:cNvSpPr>
          <p:nvPr>
            <p:ph type="body" idx="1"/>
          </p:nvPr>
        </p:nvSpPr>
        <p:spPr>
          <a:noFill/>
        </p:spPr>
        <p:txBody>
          <a:bodyPr/>
          <a:lstStyle/>
          <a:p>
            <a:r>
              <a:rPr lang="en-US"/>
              <a:t>Multiple ways to search SGD</a:t>
            </a:r>
          </a:p>
          <a:p>
            <a:endParaRPr lang="en-US"/>
          </a:p>
          <a:p>
            <a:r>
              <a:rPr lang="en-US"/>
              <a:t>Already, I told you how you can use sequences from other fungal organisms to find S. cerevisiae homologs and data</a:t>
            </a:r>
          </a:p>
          <a:p>
            <a:r>
              <a:rPr lang="en-US"/>
              <a:t>Talked about using S. cerevisiae sequence or gene information to do the reciprocal search for other fungal homologs </a:t>
            </a:r>
          </a:p>
          <a:p>
            <a:endParaRPr lang="en-US"/>
          </a:p>
          <a:p>
            <a:r>
              <a:rPr lang="en-US"/>
              <a:t>Searching – fungal alignment with S. cerevisiae gene; search box for name, GO term, publication</a:t>
            </a:r>
          </a:p>
          <a:p>
            <a:endParaRPr lang="en-US"/>
          </a:p>
          <a:p>
            <a:r>
              <a:rPr lang="en-US"/>
              <a:t>Yeastmine – An instance of InterMine, a warehouse of S. cerevisiae biological data; powerful search tool</a:t>
            </a:r>
          </a:p>
          <a:p>
            <a:endParaRPr lang="en-US"/>
          </a:p>
          <a:p>
            <a:r>
              <a:rPr lang="en-US"/>
              <a:t>Let’s click on ‘Batch Analysis’ or ‘Advanced Search’ for example.</a:t>
            </a:r>
          </a:p>
          <a:p>
            <a:endParaRPr lang="en-US"/>
          </a:p>
          <a:p>
            <a:endParaRPr lang="en-US"/>
          </a:p>
          <a:p>
            <a:endParaRPr lang="en-US"/>
          </a:p>
          <a:p>
            <a:endParaRPr lang="en-US"/>
          </a:p>
        </p:txBody>
      </p:sp>
      <p:sp>
        <p:nvSpPr>
          <p:cNvPr id="31747"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5646249C-EEDC-2541-A454-0A8CC4A5E144}"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2770" name="Notes Placeholder 2"/>
          <p:cNvSpPr>
            <a:spLocks noGrp="1"/>
          </p:cNvSpPr>
          <p:nvPr>
            <p:ph type="body" idx="1"/>
          </p:nvPr>
        </p:nvSpPr>
        <p:spPr>
          <a:noFill/>
        </p:spPr>
        <p:txBody>
          <a:bodyPr/>
          <a:lstStyle/>
          <a:p>
            <a:r>
              <a:rPr lang="en-US"/>
              <a:t>YeastMine is a yeast-specific instance of InterMine, a data warehouse that has a powerful search tool</a:t>
            </a:r>
          </a:p>
          <a:p>
            <a:endParaRPr lang="en-US"/>
          </a:p>
          <a:p>
            <a:r>
              <a:rPr lang="en-US"/>
              <a:t>Which allows us to search all SGD data using a specific gene name or Identifier – even non-S. cerevisiae; a short list of gene names</a:t>
            </a:r>
          </a:p>
          <a:p>
            <a:endParaRPr lang="en-US"/>
          </a:p>
          <a:p>
            <a:r>
              <a:rPr lang="en-US"/>
              <a:t>Since InterMine is used by multiple model organism databases, you can even search non-S. cerevisiae organisms</a:t>
            </a:r>
          </a:p>
          <a:p>
            <a:endParaRPr lang="en-US"/>
          </a:p>
          <a:p>
            <a:r>
              <a:rPr lang="en-US"/>
              <a:t>There are some pre-created query forms, including homologs.</a:t>
            </a:r>
          </a:p>
          <a:p>
            <a:endParaRPr lang="en-US"/>
          </a:p>
          <a:p>
            <a:r>
              <a:rPr lang="en-US"/>
              <a:t>If you put in a gene name from another organism, such as this from C. glabrata, you’ll get a page of general information about the gene, as well as links to the appropriate model organism database or NCBI page.</a:t>
            </a:r>
          </a:p>
          <a:p>
            <a:endParaRPr lang="en-US"/>
          </a:p>
          <a:p>
            <a:r>
              <a:rPr lang="en-US"/>
              <a:t>**Trans** Alternatively, if you have the cerevisiae gene name, you can use these pre-generated query forms to find homologs in other organisms.</a:t>
            </a:r>
          </a:p>
        </p:txBody>
      </p:sp>
      <p:sp>
        <p:nvSpPr>
          <p:cNvPr id="32771"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D9DB3109-7A66-D440-B3BE-205D04E63BA8}"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3794" name="Notes Placeholder 2"/>
          <p:cNvSpPr>
            <a:spLocks noGrp="1"/>
          </p:cNvSpPr>
          <p:nvPr>
            <p:ph type="body" idx="1"/>
          </p:nvPr>
        </p:nvSpPr>
        <p:spPr>
          <a:noFill/>
        </p:spPr>
        <p:txBody>
          <a:bodyPr/>
          <a:lstStyle/>
          <a:p>
            <a:r>
              <a:rPr lang="en-US"/>
              <a:t>You could search with one gene or a list of genes – either pregenerated, or a list that you’ve created</a:t>
            </a:r>
          </a:p>
          <a:p>
            <a:endParaRPr lang="en-US"/>
          </a:p>
          <a:p>
            <a:r>
              <a:rPr lang="en-US"/>
              <a:t>Either way, you will have a list of homologs in different fungal species</a:t>
            </a:r>
          </a:p>
          <a:p>
            <a:endParaRPr lang="en-US"/>
          </a:p>
          <a:p>
            <a:r>
              <a:rPr lang="en-US"/>
              <a:t>That barely scratched the surface of what YeastMine can do, and I’d be happy to answer any questions about it later, and we have a number of useful short, tutorial videos on YouTube.</a:t>
            </a:r>
          </a:p>
        </p:txBody>
      </p:sp>
      <p:sp>
        <p:nvSpPr>
          <p:cNvPr id="33795"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A52194C-6D6F-1C43-8C75-9A73F505D743}"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4818" name="Notes Placeholder 2"/>
          <p:cNvSpPr>
            <a:spLocks noGrp="1"/>
          </p:cNvSpPr>
          <p:nvPr>
            <p:ph type="body" idx="1"/>
          </p:nvPr>
        </p:nvSpPr>
        <p:spPr>
          <a:noFill/>
        </p:spPr>
        <p:txBody>
          <a:bodyPr/>
          <a:lstStyle/>
          <a:p>
            <a:r>
              <a:rPr lang="en-US"/>
              <a:t>Look at variation between S288C and alternative references sequences;</a:t>
            </a:r>
          </a:p>
          <a:p>
            <a:endParaRPr lang="en-US"/>
          </a:p>
          <a:p>
            <a:r>
              <a:rPr lang="en-US"/>
              <a:t>If you click on a lollipop, you can see the sequence differences between the reference strains</a:t>
            </a:r>
          </a:p>
          <a:p>
            <a:endParaRPr lang="en-US"/>
          </a:p>
          <a:p>
            <a:r>
              <a:rPr lang="en-US"/>
              <a:t>You can look at genomic and protein sequences</a:t>
            </a:r>
          </a:p>
          <a:p>
            <a:endParaRPr lang="en-US"/>
          </a:p>
          <a:p>
            <a:r>
              <a:rPr lang="en-US"/>
              <a:t>This should be in production in the next couple of months.</a:t>
            </a:r>
          </a:p>
        </p:txBody>
      </p:sp>
      <p:sp>
        <p:nvSpPr>
          <p:cNvPr id="34819"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06D7EBC3-BCA0-9C49-8D49-1BCDA6574DF8}"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5842" name="Notes Placeholder 2"/>
          <p:cNvSpPr>
            <a:spLocks noGrp="1"/>
          </p:cNvSpPr>
          <p:nvPr>
            <p:ph type="body" idx="1"/>
          </p:nvPr>
        </p:nvSpPr>
        <p:spPr>
          <a:noFill/>
        </p:spPr>
        <p:txBody>
          <a:bodyPr/>
          <a:lstStyle/>
          <a:p>
            <a:r>
              <a:rPr lang="en-US"/>
              <a:t>Or, above every search box in every header on most of our pages, just click on the appropriate icon to e-mail SGD curators or follow SGD using social media.</a:t>
            </a:r>
          </a:p>
        </p:txBody>
      </p:sp>
      <p:sp>
        <p:nvSpPr>
          <p:cNvPr id="35843"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4AE24929-2449-4541-B0CF-08396DCC1C11}" type="slidenum">
              <a:rPr lang="en-US" sz="1200"/>
              <a:pPr/>
              <a:t>16</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1506" name="Notes Placeholder 2"/>
          <p:cNvSpPr>
            <a:spLocks noGrp="1"/>
          </p:cNvSpPr>
          <p:nvPr>
            <p:ph type="body" idx="1"/>
          </p:nvPr>
        </p:nvSpPr>
        <p:spPr>
          <a:noFill/>
        </p:spPr>
        <p:txBody>
          <a:bodyPr/>
          <a:lstStyle/>
          <a:p>
            <a:r>
              <a:rPr lang="en-US"/>
              <a:t>Community resource for comprehensive, integrated biological information for S. cerevisiae</a:t>
            </a:r>
          </a:p>
          <a:p>
            <a:endParaRPr lang="en-US"/>
          </a:p>
          <a:p>
            <a:r>
              <a:rPr lang="en-US"/>
              <a:t>As a community resource, we provide: Community information – meetings, researcher contact information, wiki for protocols and job listings</a:t>
            </a:r>
          </a:p>
          <a:p>
            <a:endParaRPr lang="en-US"/>
          </a:p>
          <a:p>
            <a:r>
              <a:rPr lang="en-US"/>
              <a:t>All new features in Blog; periodic newsletters, you can subscribe</a:t>
            </a:r>
          </a:p>
          <a:p>
            <a:endParaRPr lang="en-US"/>
          </a:p>
          <a:p>
            <a:r>
              <a:rPr lang="en-US"/>
              <a:t>We also provide the reference genome sequence for S. cerevisiae as well as encyclopedic information about the genome, genes, proteins, and other encoded features</a:t>
            </a:r>
          </a:p>
          <a:p>
            <a:r>
              <a:rPr lang="en-US"/>
              <a:t>Genomic sequence</a:t>
            </a:r>
          </a:p>
          <a:p>
            <a:r>
              <a:rPr lang="en-US"/>
              <a:t>High-quality, manually curated information about encoded features</a:t>
            </a:r>
          </a:p>
          <a:p>
            <a:r>
              <a:rPr lang="en-US"/>
              <a:t>High-throughput data</a:t>
            </a:r>
          </a:p>
          <a:p>
            <a:r>
              <a:rPr lang="en-US"/>
              <a:t>Homologs</a:t>
            </a:r>
          </a:p>
          <a:p>
            <a:endParaRPr lang="en-US"/>
          </a:p>
          <a:p>
            <a:r>
              <a:rPr lang="en-US"/>
              <a:t>Search and analysis tools</a:t>
            </a:r>
          </a:p>
          <a:p>
            <a:endParaRPr lang="en-US"/>
          </a:p>
          <a:p>
            <a:r>
              <a:rPr lang="en-US"/>
              <a:t>Transition: So, you’re probably asking yourself, “All this information sounds fantastic! How can I access it?”</a:t>
            </a:r>
          </a:p>
          <a:p>
            <a:endParaRPr lang="en-US"/>
          </a:p>
        </p:txBody>
      </p:sp>
      <p:sp>
        <p:nvSpPr>
          <p:cNvPr id="21507"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A6254293-3FCD-1244-86C9-530FBB16F3ED}"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2530" name="Notes Placeholder 2"/>
          <p:cNvSpPr>
            <a:spLocks noGrp="1"/>
          </p:cNvSpPr>
          <p:nvPr>
            <p:ph type="body" idx="1"/>
          </p:nvPr>
        </p:nvSpPr>
        <p:spPr>
          <a:noFill/>
        </p:spPr>
        <p:txBody>
          <a:bodyPr/>
          <a:lstStyle/>
          <a:p>
            <a:r>
              <a:rPr lang="en-US"/>
              <a:t>There are a few ways to get to our wealth of information. </a:t>
            </a:r>
          </a:p>
          <a:p>
            <a:endParaRPr lang="en-US"/>
          </a:p>
          <a:p>
            <a:r>
              <a:rPr lang="en-US"/>
              <a:t>If you have a S. cerevisiae gene name, you could enter in the search box to get to a page with all of our curated information about that locus. From there, if you’re interested in homologs, you could analyze the sequence or use the resources on the Sequence page. We’ll talk about that in a little bit.</a:t>
            </a:r>
          </a:p>
          <a:p>
            <a:endParaRPr lang="en-US"/>
          </a:p>
          <a:p>
            <a:r>
              <a:rPr lang="en-US"/>
              <a:t>Or, if you are interested in downloading all the annotations of a specific data type, you can click on this ‘Download’ link, or use the pulldowns.</a:t>
            </a:r>
          </a:p>
          <a:p>
            <a:endParaRPr lang="en-US"/>
          </a:p>
          <a:p>
            <a:r>
              <a:rPr lang="en-US"/>
              <a:t>If you coming into SGD with the name or sequence of a gene or protein from a different organism, such as Candida glabrata, you can also use that to find information about the homolog in S. cerevisiae. Using the ‘Sequence’ pull-down in the header, you can go to Fungal BLAST.</a:t>
            </a:r>
          </a:p>
          <a:p>
            <a:endParaRPr lang="en-US"/>
          </a:p>
          <a:p>
            <a:endParaRPr lang="en-US"/>
          </a:p>
          <a:p>
            <a:r>
              <a:rPr lang="en-US"/>
              <a:t>Quickly, if you are interested in doing your own analysis, you can download a lot of information (sequence, some HTP data, annotations) using our downloads site (show)</a:t>
            </a:r>
          </a:p>
          <a:p>
            <a:r>
              <a:rPr lang="en-US"/>
              <a:t>There are a number of other ways, using these pulldowns and links to get to this information as well.</a:t>
            </a:r>
          </a:p>
          <a:p>
            <a:endParaRPr lang="en-US"/>
          </a:p>
        </p:txBody>
      </p:sp>
      <p:sp>
        <p:nvSpPr>
          <p:cNvPr id="22531"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1C9BF934-859E-6B49-B24D-701113596831}" type="slidenum">
              <a:rPr lang="en-US" sz="1200"/>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3554" name="Notes Placeholder 2"/>
          <p:cNvSpPr>
            <a:spLocks noGrp="1"/>
          </p:cNvSpPr>
          <p:nvPr>
            <p:ph type="body" idx="1"/>
          </p:nvPr>
        </p:nvSpPr>
        <p:spPr>
          <a:noFill/>
        </p:spPr>
        <p:txBody>
          <a:bodyPr/>
          <a:lstStyle/>
          <a:p>
            <a:r>
              <a:rPr lang="en-US"/>
              <a:t>Here’s an example of using Fungal Blast with a Candida glabrata sequence that I retrieved from NCBI.</a:t>
            </a:r>
          </a:p>
          <a:p>
            <a:endParaRPr lang="en-US"/>
          </a:p>
          <a:p>
            <a:r>
              <a:rPr lang="en-US"/>
              <a:t>You can see I just selected ‘Saccharomyces cerevisiae’, but there are a lot more genomes that you can BLAST against. </a:t>
            </a:r>
          </a:p>
          <a:p>
            <a:endParaRPr lang="en-US"/>
          </a:p>
          <a:p>
            <a:r>
              <a:rPr lang="en-US"/>
              <a:t>In the results, you can see that SWE1 is the best hit. Clicking on a link will take you to NCBI, but you can use this gene name in the search box that is in the header of every page to get to the gene information about SWE1.</a:t>
            </a:r>
          </a:p>
          <a:p>
            <a:endParaRPr lang="en-US"/>
          </a:p>
          <a:p>
            <a:r>
              <a:rPr lang="en-US"/>
              <a:t>**Transition – So, let’s go back to the Fungal BLAST page – remember there are a lot more fungal genomes that you can use to BLAST against. In fact, there are almost 300 fungal genome sequences.</a:t>
            </a:r>
          </a:p>
        </p:txBody>
      </p:sp>
      <p:sp>
        <p:nvSpPr>
          <p:cNvPr id="23555"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830DF56C-E767-F54F-AA04-023CFBD9F606}"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4578" name="Notes Placeholder 2"/>
          <p:cNvSpPr>
            <a:spLocks noGrp="1"/>
          </p:cNvSpPr>
          <p:nvPr>
            <p:ph type="body" idx="1"/>
          </p:nvPr>
        </p:nvSpPr>
        <p:spPr>
          <a:noFill/>
        </p:spPr>
        <p:txBody>
          <a:bodyPr/>
          <a:lstStyle/>
          <a:p>
            <a:r>
              <a:rPr lang="en-US"/>
              <a:t>I’ve broken the list down into the major fungal families. </a:t>
            </a:r>
          </a:p>
          <a:p>
            <a:r>
              <a:rPr lang="en-US"/>
              <a:t/>
            </a:r>
            <a:br>
              <a:rPr lang="en-US"/>
            </a:br>
            <a:r>
              <a:rPr lang="en-US"/>
              <a:t>So, you can see that there are a number of genomes that you can BLAST against</a:t>
            </a:r>
          </a:p>
          <a:p>
            <a:endParaRPr lang="en-US"/>
          </a:p>
          <a:p>
            <a:r>
              <a:rPr lang="en-US"/>
              <a:t>**Transition: Let’s go back to the example with the C. glabrata example -- </a:t>
            </a:r>
          </a:p>
          <a:p>
            <a:endParaRPr lang="en-US"/>
          </a:p>
          <a:p>
            <a:r>
              <a:rPr lang="en-US"/>
              <a:t>Major fungal families:</a:t>
            </a:r>
          </a:p>
          <a:p>
            <a:endParaRPr lang="en-US"/>
          </a:p>
          <a:p>
            <a:r>
              <a:rPr lang="en-US"/>
              <a:t>Saccharomyces</a:t>
            </a:r>
          </a:p>
          <a:p>
            <a:r>
              <a:rPr lang="en-US"/>
              <a:t>Candida</a:t>
            </a:r>
          </a:p>
          <a:p>
            <a:r>
              <a:rPr lang="en-US"/>
              <a:t>Saccharomycetaceae</a:t>
            </a:r>
          </a:p>
          <a:p>
            <a:r>
              <a:rPr lang="en-US"/>
              <a:t>Other budding yeasts</a:t>
            </a:r>
          </a:p>
          <a:p>
            <a:r>
              <a:rPr lang="en-US"/>
              <a:t>Fission yeasts (Schizosaccharomyces)</a:t>
            </a:r>
          </a:p>
          <a:p>
            <a:r>
              <a:rPr lang="en-US"/>
              <a:t>Plant fungi (Dothideomycetes)</a:t>
            </a:r>
          </a:p>
          <a:p>
            <a:r>
              <a:rPr lang="en-US"/>
              <a:t>Chaetothyriales (black yeasts)</a:t>
            </a:r>
          </a:p>
          <a:p>
            <a:r>
              <a:rPr lang="en-US"/>
              <a:t>Aspergillus</a:t>
            </a:r>
          </a:p>
          <a:p>
            <a:r>
              <a:rPr lang="en-US"/>
              <a:t>Penicillium</a:t>
            </a:r>
          </a:p>
          <a:p>
            <a:r>
              <a:rPr lang="en-US"/>
              <a:t>Green and blue molds (other Eurotiales)</a:t>
            </a:r>
          </a:p>
          <a:p>
            <a:r>
              <a:rPr lang="en-US"/>
              <a:t>Arthrodermatacieae (dermatophytes)</a:t>
            </a:r>
          </a:p>
          <a:p>
            <a:r>
              <a:rPr lang="en-US"/>
              <a:t>Other Onygenales (Coccidioides and related)</a:t>
            </a:r>
          </a:p>
          <a:p>
            <a:r>
              <a:rPr lang="en-US"/>
              <a:t>Leotiomycetes (non-lichenized fungi)</a:t>
            </a:r>
          </a:p>
          <a:p>
            <a:r>
              <a:rPr lang="en-US"/>
              <a:t>Glomerellales (endophytic fungi)</a:t>
            </a:r>
          </a:p>
          <a:p>
            <a:r>
              <a:rPr lang="en-US"/>
              <a:t>Fusarium and related (Hypocreales)</a:t>
            </a:r>
          </a:p>
          <a:p>
            <a:r>
              <a:rPr lang="en-US"/>
              <a:t>Sordariales (Neurospora and related)</a:t>
            </a:r>
          </a:p>
          <a:p>
            <a:r>
              <a:rPr lang="en-US"/>
              <a:t>Other Sordariomycetidae (unitunicate perithecial fungi)</a:t>
            </a:r>
          </a:p>
          <a:p>
            <a:r>
              <a:rPr lang="en-US"/>
              <a:t>Other Ascomycota</a:t>
            </a:r>
          </a:p>
          <a:p>
            <a:r>
              <a:rPr lang="en-US"/>
              <a:t>Agaricomycetes (gill mushrooms and related)</a:t>
            </a:r>
          </a:p>
          <a:p>
            <a:r>
              <a:rPr lang="en-US"/>
              <a:t>Tremellales (jelly fungi)</a:t>
            </a:r>
          </a:p>
          <a:p>
            <a:r>
              <a:rPr lang="en-US"/>
              <a:t>Ustilaginomycotina (true smut fungi)</a:t>
            </a:r>
          </a:p>
          <a:p>
            <a:r>
              <a:rPr lang="en-US"/>
              <a:t>Other Basidiomycota</a:t>
            </a:r>
          </a:p>
          <a:p>
            <a:r>
              <a:rPr lang="en-US"/>
              <a:t>Microsporidia</a:t>
            </a:r>
          </a:p>
          <a:p>
            <a:r>
              <a:rPr lang="en-US"/>
              <a:t>Other Fungi</a:t>
            </a:r>
          </a:p>
          <a:p>
            <a:endParaRPr lang="en-US"/>
          </a:p>
          <a:p>
            <a:endParaRPr lang="en-US"/>
          </a:p>
          <a:p>
            <a:endParaRPr lang="en-US"/>
          </a:p>
        </p:txBody>
      </p:sp>
      <p:sp>
        <p:nvSpPr>
          <p:cNvPr id="24579"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6F3AFF74-E2DE-C041-8C3F-09164448B03D}"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5602" name="Notes Placeholder 2"/>
          <p:cNvSpPr>
            <a:spLocks noGrp="1"/>
          </p:cNvSpPr>
          <p:nvPr>
            <p:ph type="body" idx="1"/>
          </p:nvPr>
        </p:nvSpPr>
        <p:spPr>
          <a:noFill/>
        </p:spPr>
        <p:txBody>
          <a:bodyPr/>
          <a:lstStyle/>
          <a:p>
            <a:r>
              <a:rPr lang="en-US"/>
              <a:t>Remember, for the results, if you click on the link, it takes you to NCBI. To get to the information in SGD, you can put the gene name into the search box and press enter</a:t>
            </a:r>
          </a:p>
        </p:txBody>
      </p:sp>
      <p:sp>
        <p:nvSpPr>
          <p:cNvPr id="25603"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B0838ADF-45FE-4C40-89D2-CEC2D051CFD2}"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6" name="Notes Placeholder 2"/>
          <p:cNvSpPr>
            <a:spLocks noGrp="1"/>
          </p:cNvSpPr>
          <p:nvPr>
            <p:ph type="body" idx="1"/>
          </p:nvPr>
        </p:nvSpPr>
        <p:spPr>
          <a:noFill/>
        </p:spPr>
        <p:txBody>
          <a:bodyPr/>
          <a:lstStyle/>
          <a:p>
            <a:r>
              <a:rPr lang="en-US"/>
              <a:t>You’ll get taken to the Locus Summary page for SWE1. Here, you can find summaries of all the different types of data that we curate.</a:t>
            </a:r>
          </a:p>
          <a:p>
            <a:endParaRPr lang="en-US"/>
          </a:p>
          <a:p>
            <a:r>
              <a:rPr lang="en-US"/>
              <a:t>At the top of the page, you can see an overview of the gene – name, systematic name, type of feature it is, and description of the protein function. Along the left-hand side of the page, you can see the different data types that we’ve curated, in separate sections.</a:t>
            </a:r>
          </a:p>
          <a:p>
            <a:endParaRPr lang="en-US"/>
          </a:p>
          <a:p>
            <a:r>
              <a:rPr lang="en-US"/>
              <a:t>In section is a summary of the curated data type, and you can click on the details link for more detailed information. Also, along the top of the page, there are tabs that correspond to each section which will also take you to that specific data page.</a:t>
            </a:r>
          </a:p>
          <a:p>
            <a:endParaRPr lang="en-US"/>
          </a:p>
          <a:p>
            <a:r>
              <a:rPr lang="en-US"/>
              <a:t>We have sequence and protein information.</a:t>
            </a:r>
          </a:p>
        </p:txBody>
      </p:sp>
      <p:sp>
        <p:nvSpPr>
          <p:cNvPr id="26627"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7072B2EF-EB3B-DD43-8359-CF6F77ABDF6A}"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7650" name="Notes Placeholder 2"/>
          <p:cNvSpPr>
            <a:spLocks noGrp="1"/>
          </p:cNvSpPr>
          <p:nvPr>
            <p:ph type="body" idx="1"/>
          </p:nvPr>
        </p:nvSpPr>
        <p:spPr>
          <a:noFill/>
        </p:spPr>
        <p:txBody>
          <a:bodyPr/>
          <a:lstStyle/>
          <a:p>
            <a:r>
              <a:rPr lang="en-US"/>
              <a:t>functional information that we have curated with gene ontology annotations, phenotype and protein interaction data.</a:t>
            </a:r>
          </a:p>
        </p:txBody>
      </p:sp>
      <p:sp>
        <p:nvSpPr>
          <p:cNvPr id="27651"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E2AED988-8B57-9D4C-8953-F4D94DAC1163}"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4" name="Notes Placeholder 2"/>
          <p:cNvSpPr>
            <a:spLocks noGrp="1"/>
          </p:cNvSpPr>
          <p:nvPr>
            <p:ph type="body" idx="1"/>
          </p:nvPr>
        </p:nvSpPr>
        <p:spPr>
          <a:noFill/>
        </p:spPr>
        <p:txBody>
          <a:bodyPr/>
          <a:lstStyle/>
          <a:p>
            <a:r>
              <a:rPr lang="en-US"/>
              <a:t>Further down the page, we have microarray expression data and many genes have summary paragraphs – which a curator wrote after reviewing relevant literature.</a:t>
            </a:r>
          </a:p>
          <a:p>
            <a:endParaRPr lang="en-US"/>
          </a:p>
          <a:p>
            <a:r>
              <a:rPr lang="en-US"/>
              <a:t>So, starting with some sequence from C. glabrata, we’ve found out some information about the S. cerevisiae homolog, SWE1. We can explore its expression, and functional annotations on this page. If we wanted to see how the sequence of SWE1 differs between different cerevisiae strains, we’d click on the ‘details’ link or the ‘Sequence’ tab </a:t>
            </a:r>
          </a:p>
          <a:p>
            <a:endParaRPr lang="en-US"/>
          </a:p>
          <a:p>
            <a:r>
              <a:rPr lang="en-US"/>
              <a:t>As I mentioned, we provide the reference genome for S. cerevisiae. However, there are many other strains of S. cerevisiae which have been sequenced, and we now provide information about those as well. </a:t>
            </a:r>
          </a:p>
          <a:p>
            <a:endParaRPr lang="en-US"/>
          </a:p>
          <a:p>
            <a:r>
              <a:rPr lang="en-US"/>
              <a:t>** Transition **: Remember these links to more information about a data type. If I now want to find out more about the sequence of SWE1, I’d click on this ‘Sequence Information’ or ‘sequence’ tab at the top of the page, and end up here (click to next slide)</a:t>
            </a:r>
          </a:p>
        </p:txBody>
      </p:sp>
      <p:sp>
        <p:nvSpPr>
          <p:cNvPr id="28675" name="Slide Number Placeholder 3"/>
          <p:cNvSpPr>
            <a:spLocks noGrp="1"/>
          </p:cNvSpPr>
          <p:nvPr>
            <p:ph type="sldNum" sz="quarter" idx="5"/>
          </p:nvPr>
        </p:nvSpPr>
        <p:spPr>
          <a:noFill/>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fld id="{9E9C5B84-6587-1F41-A689-C95BC5E8ED2F}"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4564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15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62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416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602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4010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923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26878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50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961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0826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63000">
              <a:schemeClr val="bg1">
                <a:tint val="45000"/>
                <a:shade val="99000"/>
                <a:satMod val="350000"/>
              </a:schemeClr>
            </a:gs>
            <a:gs pos="96000">
              <a:schemeClr val="bg1">
                <a:shade val="20000"/>
                <a:satMod val="25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762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pic>
        <p:nvPicPr>
          <p:cNvPr id="1027" name="Picture 2" descr="logo.gif"/>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6205538" y="6096000"/>
            <a:ext cx="29384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841375"/>
          </a:xfrm>
        </p:spPr>
        <p:txBody>
          <a:bodyPr/>
          <a:lstStyle/>
          <a:p>
            <a:pPr>
              <a:defRPr/>
            </a:pPr>
            <a:r>
              <a:rPr lang="en-US" dirty="0" smtClean="0">
                <a:ea typeface="+mj-ea"/>
              </a:rPr>
              <a:t>The power of SGD</a:t>
            </a:r>
            <a:endParaRPr lang="en-US" dirty="0">
              <a:ea typeface="+mj-ea"/>
            </a:endParaRPr>
          </a:p>
        </p:txBody>
      </p:sp>
      <p:sp>
        <p:nvSpPr>
          <p:cNvPr id="2050" name="Subtitle 2"/>
          <p:cNvSpPr>
            <a:spLocks noGrp="1"/>
          </p:cNvSpPr>
          <p:nvPr>
            <p:ph type="subTitle" idx="1"/>
          </p:nvPr>
        </p:nvSpPr>
        <p:spPr bwMode="auto">
          <a:xfrm>
            <a:off x="1371600" y="4876800"/>
            <a:ext cx="6400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rPr>
              <a:t>http://www.yeastgenome.org</a:t>
            </a:r>
          </a:p>
        </p:txBody>
      </p:sp>
      <p:pic>
        <p:nvPicPr>
          <p:cNvPr id="2051" name="Picture 3" descr="SuperBudOnly.g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5000" y="1676400"/>
            <a:ext cx="504507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advTm="38402"/>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pPr>
              <a:defRPr/>
            </a:pPr>
            <a:r>
              <a:rPr lang="en-US" sz="3200" dirty="0" smtClean="0">
                <a:ea typeface="+mj-ea"/>
              </a:rPr>
              <a:t>Reference strains sequence</a:t>
            </a:r>
            <a:endParaRPr lang="en-US" sz="3200" dirty="0">
              <a:ea typeface="+mj-ea"/>
            </a:endParaRPr>
          </a:p>
        </p:txBody>
      </p:sp>
      <p:pic>
        <p:nvPicPr>
          <p:cNvPr id="9" name="Content Placeholder 3" descr="swe1_alt_strains.tif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423" t="1" r="-5" b="57472"/>
          <a:stretch/>
        </p:blipFill>
        <p:spPr>
          <a:xfrm>
            <a:off x="152400" y="4495800"/>
            <a:ext cx="5688013" cy="2281238"/>
          </a:xfrm>
          <a:ln w="3175" cap="sq">
            <a:solidFill>
              <a:srgbClr val="000000"/>
            </a:solidFill>
            <a:miter lim="800000"/>
          </a:ln>
          <a:effectLst>
            <a:outerShdw blurRad="50800" dist="38100" dir="2700000" algn="tl" rotWithShape="0">
              <a:srgbClr val="000000">
                <a:alpha val="43000"/>
              </a:srgbClr>
            </a:outerShdw>
          </a:effectLst>
        </p:spPr>
      </p:pic>
      <p:pic>
        <p:nvPicPr>
          <p:cNvPr id="10" name="Picture 9" descr="swe1_lsp1.tiff"/>
          <p:cNvPicPr>
            <a:picLocks noChangeAspect="1"/>
          </p:cNvPicPr>
          <p:nvPr/>
        </p:nvPicPr>
        <p:blipFill rotWithShape="1">
          <a:blip r:embed="rId4" cstate="screen">
            <a:extLst>
              <a:ext uri="{28A0092B-C50C-407E-A947-70E740481C1C}">
                <a14:useLocalDpi xmlns:a14="http://schemas.microsoft.com/office/drawing/2010/main"/>
              </a:ext>
            </a:extLst>
          </a:blip>
          <a:srcRect b="51377"/>
          <a:stretch/>
        </p:blipFill>
        <p:spPr>
          <a:xfrm>
            <a:off x="152400" y="762000"/>
            <a:ext cx="5416550" cy="2705100"/>
          </a:xfrm>
          <a:prstGeom prst="rect">
            <a:avLst/>
          </a:prstGeom>
          <a:ln w="3175" cap="sq" cmpd="sng">
            <a:solidFill>
              <a:schemeClr val="tx1"/>
            </a:solidFill>
            <a:prstDash val="solid"/>
            <a:miter lim="800000"/>
          </a:ln>
          <a:effectLst>
            <a:outerShdw blurRad="50800" dist="38100" dir="2700000" algn="tl" rotWithShape="0">
              <a:srgbClr val="000000">
                <a:alpha val="43000"/>
              </a:srgbClr>
            </a:outerShdw>
          </a:effectLst>
        </p:spPr>
      </p:pic>
      <p:pic>
        <p:nvPicPr>
          <p:cNvPr id="3" name="Picture 2" descr="swe1_seq_s288c.tiff"/>
          <p:cNvPicPr>
            <a:picLocks noChangeAspect="1"/>
          </p:cNvPicPr>
          <p:nvPr/>
        </p:nvPicPr>
        <p:blipFill rotWithShape="1">
          <a:blip r:embed="rId5" cstate="screen">
            <a:extLst>
              <a:ext uri="{28A0092B-C50C-407E-A947-70E740481C1C}">
                <a14:useLocalDpi xmlns:a14="http://schemas.microsoft.com/office/drawing/2010/main"/>
              </a:ext>
            </a:extLst>
          </a:blip>
          <a:srcRect r="12393"/>
          <a:stretch/>
        </p:blipFill>
        <p:spPr>
          <a:xfrm>
            <a:off x="5029200" y="1676400"/>
            <a:ext cx="3894138" cy="4114800"/>
          </a:xfrm>
          <a:prstGeom prst="rect">
            <a:avLst/>
          </a:prstGeom>
          <a:ln w="3175" cap="sq" cmpd="sng">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slow" advTm="61514"/>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a typeface="+mj-ea"/>
              </a:rPr>
              <a:t> </a:t>
            </a:r>
            <a:r>
              <a:rPr lang="en-US" sz="3600" dirty="0">
                <a:ea typeface="+mj-ea"/>
              </a:rPr>
              <a:t>A</a:t>
            </a:r>
            <a:r>
              <a:rPr lang="en-US" sz="3600" dirty="0" smtClean="0">
                <a:ea typeface="+mj-ea"/>
              </a:rPr>
              <a:t>dditional strains sequences</a:t>
            </a:r>
            <a:endParaRPr lang="en-US" sz="3600" dirty="0">
              <a:ea typeface="+mj-ea"/>
            </a:endParaRPr>
          </a:p>
        </p:txBody>
      </p:sp>
      <p:pic>
        <p:nvPicPr>
          <p:cNvPr id="12290" name="Picture 9" descr="swe1_other_strain_seq-1.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371600"/>
            <a:ext cx="5810250" cy="5349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11" descr="swe1_other_strain_seq.tif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5200" y="762000"/>
            <a:ext cx="5462588" cy="313531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53219"/>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a typeface="+mj-ea"/>
              </a:rPr>
              <a:t>Advanced searches</a:t>
            </a:r>
            <a:endParaRPr lang="en-US" sz="3600" dirty="0">
              <a:ea typeface="+mj-ea"/>
            </a:endParaRPr>
          </a:p>
        </p:txBody>
      </p:sp>
      <p:pic>
        <p:nvPicPr>
          <p:cNvPr id="13314" name="Content Placeholder 3" descr="homepage.tiff"/>
          <p:cNvPicPr>
            <a:picLocks noChangeAspect="1"/>
          </p:cNvPicPr>
          <p:nvPr/>
        </p:nvPicPr>
        <p:blipFill>
          <a:blip r:embed="rId3" cstate="screen">
            <a:extLst>
              <a:ext uri="{28A0092B-C50C-407E-A947-70E740481C1C}">
                <a14:useLocalDpi xmlns:a14="http://schemas.microsoft.com/office/drawing/2010/main"/>
              </a:ext>
            </a:extLst>
          </a:blip>
          <a:srcRect l="-317" t="-1059" r="-56"/>
          <a:stretch>
            <a:fillRect/>
          </a:stretch>
        </p:blipFill>
        <p:spPr bwMode="auto">
          <a:xfrm>
            <a:off x="76200" y="1143000"/>
            <a:ext cx="8934450" cy="36703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13763"/>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762000"/>
          </a:xfrm>
        </p:spPr>
        <p:txBody>
          <a:bodyPr/>
          <a:lstStyle/>
          <a:p>
            <a:pPr>
              <a:defRPr/>
            </a:pPr>
            <a:r>
              <a:rPr lang="en-US" sz="3600" dirty="0" err="1" smtClean="0">
                <a:ea typeface="+mj-ea"/>
              </a:rPr>
              <a:t>YeastMine</a:t>
            </a:r>
            <a:endParaRPr lang="en-US" sz="3600" dirty="0">
              <a:ea typeface="+mj-ea"/>
            </a:endParaRPr>
          </a:p>
        </p:txBody>
      </p:sp>
      <p:pic>
        <p:nvPicPr>
          <p:cNvPr id="14338" name="Picture 10" descr="YM_candida_g_name_search.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685800"/>
            <a:ext cx="5707063" cy="472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39" name="Content Placeholder 7" descr="yeastmine_homology.tiff"/>
          <p:cNvPicPr>
            <a:picLocks noGrp="1" noChangeAspect="1"/>
          </p:cNvPicPr>
          <p:nvPr>
            <p:ph idx="1"/>
          </p:nvPr>
        </p:nvPicPr>
        <p:blipFill>
          <a:blip r:embed="rId4" cstate="screen">
            <a:extLst>
              <a:ext uri="{28A0092B-C50C-407E-A947-70E740481C1C}">
                <a14:useLocalDpi xmlns:a14="http://schemas.microsoft.com/office/drawing/2010/main"/>
              </a:ext>
            </a:extLst>
          </a:blip>
          <a:srcRect l="-166"/>
          <a:stretch>
            <a:fillRect/>
          </a:stretch>
        </p:blipFill>
        <p:spPr bwMode="auto">
          <a:xfrm>
            <a:off x="2362200" y="4191000"/>
            <a:ext cx="5819775" cy="1957388"/>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bwMode="auto">
          <a:xfrm flipV="1">
            <a:off x="2438400" y="685800"/>
            <a:ext cx="3276600" cy="990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p:nvCxnSpPr>
        <p:spPr bwMode="auto">
          <a:xfrm>
            <a:off x="2438400" y="3124200"/>
            <a:ext cx="3276600" cy="990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14342" name="Picture 11" descr="YM-Candida_search.tif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15000" y="685800"/>
            <a:ext cx="2611438" cy="34671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4665"/>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i="1" dirty="0" smtClean="0">
                <a:ea typeface="+mj-ea"/>
              </a:rPr>
              <a:t>S. </a:t>
            </a:r>
            <a:r>
              <a:rPr lang="en-US" sz="3600" i="1" dirty="0" err="1" smtClean="0">
                <a:ea typeface="+mj-ea"/>
              </a:rPr>
              <a:t>cerevisiae</a:t>
            </a:r>
            <a:r>
              <a:rPr lang="en-US" sz="3600" dirty="0" smtClean="0">
                <a:ea typeface="+mj-ea"/>
              </a:rPr>
              <a:t> to fungal homolog</a:t>
            </a:r>
            <a:endParaRPr lang="en-US" sz="3600" i="1" dirty="0">
              <a:ea typeface="+mj-ea"/>
            </a:endParaRPr>
          </a:p>
        </p:txBody>
      </p:sp>
      <p:pic>
        <p:nvPicPr>
          <p:cNvPr id="15362" name="Content Placeholder 4" descr="yeastmine_swe1_results.tiff"/>
          <p:cNvPicPr>
            <a:picLocks noChangeAspect="1"/>
          </p:cNvPicPr>
          <p:nvPr/>
        </p:nvPicPr>
        <p:blipFill>
          <a:blip r:embed="rId3" cstate="screen">
            <a:extLst>
              <a:ext uri="{28A0092B-C50C-407E-A947-70E740481C1C}">
                <a14:useLocalDpi xmlns:a14="http://schemas.microsoft.com/office/drawing/2010/main"/>
              </a:ext>
            </a:extLst>
          </a:blip>
          <a:srcRect l="-204" t="-106"/>
          <a:stretch>
            <a:fillRect/>
          </a:stretch>
        </p:blipFill>
        <p:spPr bwMode="auto">
          <a:xfrm>
            <a:off x="152400" y="2286000"/>
            <a:ext cx="5334000" cy="44862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3" name="Content Placeholder 5" descr="yeastmine_swe1_homolog.tiff"/>
          <p:cNvPicPr>
            <a:picLocks noGrp="1" noChangeAspect="1"/>
          </p:cNvPicPr>
          <p:nvPr>
            <p:ph idx="1"/>
          </p:nvPr>
        </p:nvPicPr>
        <p:blipFill>
          <a:blip r:embed="rId4" cstate="screen">
            <a:extLst>
              <a:ext uri="{28A0092B-C50C-407E-A947-70E740481C1C}">
                <a14:useLocalDpi xmlns:a14="http://schemas.microsoft.com/office/drawing/2010/main"/>
              </a:ext>
            </a:extLst>
          </a:blip>
          <a:srcRect/>
          <a:stretch>
            <a:fillRect/>
          </a:stretch>
        </p:blipFill>
        <p:spPr bwMode="auto">
          <a:xfrm>
            <a:off x="2362200" y="762000"/>
            <a:ext cx="6686550" cy="27114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Box 7"/>
          <p:cNvSpPr txBox="1">
            <a:spLocks noChangeArrowheads="1"/>
          </p:cNvSpPr>
          <p:nvPr/>
        </p:nvSpPr>
        <p:spPr bwMode="auto">
          <a:xfrm>
            <a:off x="5562600" y="4343400"/>
            <a:ext cx="3429000" cy="8302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ctr"/>
            <a:r>
              <a:rPr lang="en-US" sz="2400"/>
              <a:t>YeastMine tutorials: </a:t>
            </a:r>
          </a:p>
          <a:p>
            <a:pPr algn="ctr"/>
            <a:r>
              <a:rPr lang="en-US" sz="2400"/>
              <a:t>http://bit.ly/sgd-youtube</a:t>
            </a:r>
          </a:p>
        </p:txBody>
      </p:sp>
    </p:spTree>
  </p:cSld>
  <p:clrMapOvr>
    <a:masterClrMapping/>
  </p:clrMapOvr>
  <p:transition xmlns:p14="http://schemas.microsoft.com/office/powerpoint/2010/main" spd="slow" advTm="39483"/>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Coming attraction</a:t>
            </a:r>
            <a:endParaRPr lang="en-US" dirty="0">
              <a:ea typeface="+mj-ea"/>
            </a:endParaRPr>
          </a:p>
        </p:txBody>
      </p:sp>
      <p:pic>
        <p:nvPicPr>
          <p:cNvPr id="16386" name="Content Placeholder 3" descr="variant_viewer_ex.tiff"/>
          <p:cNvPicPr>
            <a:picLocks noGrp="1" noChangeAspect="1"/>
          </p:cNvPicPr>
          <p:nvPr>
            <p:ph idx="1"/>
          </p:nvPr>
        </p:nvPicPr>
        <p:blipFill>
          <a:blip r:embed="rId3" cstate="screen">
            <a:extLst>
              <a:ext uri="{28A0092B-C50C-407E-A947-70E740481C1C}">
                <a14:useLocalDpi xmlns:a14="http://schemas.microsoft.com/office/drawing/2010/main"/>
              </a:ext>
            </a:extLst>
          </a:blip>
          <a:srcRect l="1004" t="955" r="-9"/>
          <a:stretch>
            <a:fillRect/>
          </a:stretch>
        </p:blipFill>
        <p:spPr bwMode="auto">
          <a:xfrm>
            <a:off x="762000" y="1066800"/>
            <a:ext cx="7594600" cy="4483100"/>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26327"/>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a typeface="+mj-ea"/>
              </a:rPr>
              <a:t>Want more information?</a:t>
            </a:r>
            <a:endParaRPr lang="en-US" sz="3600" dirty="0">
              <a:ea typeface="+mj-ea"/>
            </a:endParaRPr>
          </a:p>
        </p:txBody>
      </p:sp>
      <p:sp>
        <p:nvSpPr>
          <p:cNvPr id="17410" name="Content Placeholder 2"/>
          <p:cNvSpPr>
            <a:spLocks noGrp="1"/>
          </p:cNvSpPr>
          <p:nvPr>
            <p:ph idx="1"/>
          </p:nvPr>
        </p:nvSpPr>
        <p:spPr bwMode="auto">
          <a:xfrm>
            <a:off x="457200" y="7620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atin typeface="Arial" charset="0"/>
              </a:rPr>
              <a:t>Contact us:</a:t>
            </a:r>
          </a:p>
          <a:p>
            <a:pPr lvl="1"/>
            <a:r>
              <a:rPr lang="en-US">
                <a:latin typeface="Arial" charset="0"/>
              </a:rPr>
              <a:t>http://www.yeastgenome.org/suggestion</a:t>
            </a:r>
          </a:p>
          <a:p>
            <a:pPr lvl="1"/>
            <a:r>
              <a:rPr lang="en-US">
                <a:latin typeface="Arial" charset="0"/>
              </a:rPr>
              <a:t>sgd-helpdesk@lists.stanford.edu</a:t>
            </a:r>
          </a:p>
          <a:p>
            <a:pPr lvl="1"/>
            <a:endParaRPr lang="en-US" sz="1600">
              <a:latin typeface="Arial" charset="0"/>
            </a:endParaRPr>
          </a:p>
          <a:p>
            <a:r>
              <a:rPr lang="en-US">
                <a:latin typeface="Arial" charset="0"/>
              </a:rPr>
              <a:t>Subscribe to SGD’s YouTube channel: http://bit.ly/sgd-youtube</a:t>
            </a:r>
          </a:p>
          <a:p>
            <a:endParaRPr lang="en-US" sz="1600">
              <a:latin typeface="Arial" charset="0"/>
            </a:endParaRPr>
          </a:p>
          <a:p>
            <a:r>
              <a:rPr lang="en-US">
                <a:latin typeface="Arial" charset="0"/>
              </a:rPr>
              <a:t>Follow us on Twitter: @yeastgenome</a:t>
            </a:r>
          </a:p>
          <a:p>
            <a:endParaRPr lang="en-US" sz="1600">
              <a:latin typeface="Arial" charset="0"/>
            </a:endParaRPr>
          </a:p>
          <a:p>
            <a:r>
              <a:rPr lang="en-US">
                <a:latin typeface="Arial" charset="0"/>
              </a:rPr>
              <a:t>Find us on Facebook and LinkedIn:  Saccharomyces Genome Database </a:t>
            </a:r>
          </a:p>
        </p:txBody>
      </p:sp>
      <p:pic>
        <p:nvPicPr>
          <p:cNvPr id="17411" name="Content Placeholder 3" descr="homepage.tiff"/>
          <p:cNvPicPr>
            <a:picLocks noChangeAspect="1"/>
          </p:cNvPicPr>
          <p:nvPr/>
        </p:nvPicPr>
        <p:blipFill>
          <a:blip r:embed="rId3" cstate="screen">
            <a:extLst>
              <a:ext uri="{28A0092B-C50C-407E-A947-70E740481C1C}">
                <a14:useLocalDpi xmlns:a14="http://schemas.microsoft.com/office/drawing/2010/main"/>
              </a:ext>
            </a:extLst>
          </a:blip>
          <a:srcRect t="-17318"/>
          <a:stretch>
            <a:fillRect/>
          </a:stretch>
        </p:blipFill>
        <p:spPr bwMode="auto">
          <a:xfrm>
            <a:off x="5029200" y="906463"/>
            <a:ext cx="3895725" cy="3127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49522"/>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762000"/>
          </a:xfrm>
        </p:spPr>
        <p:txBody>
          <a:bodyPr/>
          <a:lstStyle/>
          <a:p>
            <a:pPr>
              <a:defRPr/>
            </a:pPr>
            <a:r>
              <a:rPr lang="en-US" sz="3600" dirty="0" smtClean="0">
                <a:ea typeface="+mj-ea"/>
              </a:rPr>
              <a:t>SGD overview</a:t>
            </a:r>
            <a:endParaRPr lang="en-US" sz="3600" dirty="0">
              <a:ea typeface="+mj-ea"/>
            </a:endParaRPr>
          </a:p>
        </p:txBody>
      </p:sp>
      <p:pic>
        <p:nvPicPr>
          <p:cNvPr id="3074" name="Content Placeholder 3" descr="homepage.tiff"/>
          <p:cNvPicPr>
            <a:picLocks noGrp="1" noChangeAspect="1"/>
          </p:cNvPicPr>
          <p:nvPr>
            <p:ph idx="1"/>
          </p:nvPr>
        </p:nvPicPr>
        <p:blipFill>
          <a:blip r:embed="rId3" cstate="screen">
            <a:extLst>
              <a:ext uri="{28A0092B-C50C-407E-A947-70E740481C1C}">
                <a14:useLocalDpi xmlns:a14="http://schemas.microsoft.com/office/drawing/2010/main"/>
              </a:ext>
            </a:extLst>
          </a:blip>
          <a:srcRect l="-317" t="-421" r="-500" b="-783"/>
          <a:stretch>
            <a:fillRect/>
          </a:stretch>
        </p:blipFill>
        <p:spPr bwMode="auto">
          <a:xfrm>
            <a:off x="1828800" y="685800"/>
            <a:ext cx="5291138" cy="5451475"/>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110702"/>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a typeface="+mj-ea"/>
              </a:rPr>
              <a:t>Accessing data</a:t>
            </a:r>
            <a:endParaRPr lang="en-US" sz="3600" dirty="0">
              <a:ea typeface="+mj-ea"/>
            </a:endParaRPr>
          </a:p>
        </p:txBody>
      </p:sp>
      <p:pic>
        <p:nvPicPr>
          <p:cNvPr id="4098" name="Picture 8" descr="func_pd.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3546475"/>
            <a:ext cx="6934200" cy="26162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7" descr="analyze_pd.tif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762000"/>
            <a:ext cx="6456363" cy="28606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Content Placeholder 3" descr="sequence_pulldowns.tiff"/>
          <p:cNvPicPr>
            <a:picLocks noGrp="1" noChangeAspect="1"/>
          </p:cNvPicPr>
          <p:nvPr>
            <p:ph idx="1"/>
          </p:nvPr>
        </p:nvPicPr>
        <p:blipFill rotWithShape="1">
          <a:blip r:embed="rId5" cstate="screen">
            <a:extLst>
              <a:ext uri="{28A0092B-C50C-407E-A947-70E740481C1C}">
                <a14:useLocalDpi xmlns:a14="http://schemas.microsoft.com/office/drawing/2010/main"/>
              </a:ext>
            </a:extLst>
          </a:blip>
          <a:srcRect l="-681" r="16916" b="49147"/>
          <a:stretch/>
        </p:blipFill>
        <p:spPr>
          <a:xfrm>
            <a:off x="4191000" y="1524000"/>
            <a:ext cx="4719638" cy="2916238"/>
          </a:xfrm>
          <a:ln w="3175" cap="sq">
            <a:solidFill>
              <a:srgbClr val="000000"/>
            </a:solidFill>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spd="slow" advTm="11753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a typeface="+mj-ea"/>
              </a:rPr>
              <a:t>Finding </a:t>
            </a:r>
            <a:r>
              <a:rPr lang="en-US" sz="3600" i="1" dirty="0" smtClean="0">
                <a:ea typeface="+mj-ea"/>
              </a:rPr>
              <a:t>S. </a:t>
            </a:r>
            <a:r>
              <a:rPr lang="en-US" sz="3600" i="1" dirty="0" err="1" smtClean="0">
                <a:ea typeface="+mj-ea"/>
              </a:rPr>
              <a:t>cerevisiae</a:t>
            </a:r>
            <a:r>
              <a:rPr lang="en-US" sz="3600" i="1" dirty="0" smtClean="0">
                <a:ea typeface="+mj-ea"/>
              </a:rPr>
              <a:t> </a:t>
            </a:r>
            <a:r>
              <a:rPr lang="en-US" sz="3600" dirty="0" smtClean="0">
                <a:ea typeface="+mj-ea"/>
              </a:rPr>
              <a:t>homologs</a:t>
            </a:r>
            <a:endParaRPr lang="en-US" sz="3600" dirty="0">
              <a:ea typeface="+mj-ea"/>
            </a:endParaRPr>
          </a:p>
        </p:txBody>
      </p:sp>
      <p:pic>
        <p:nvPicPr>
          <p:cNvPr id="5122" name="Picture 4" descr="candida_fb.tif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838200"/>
            <a:ext cx="5065713" cy="45720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3" name="Picture 8" descr="candida_fb_results-swe1.tiff"/>
          <p:cNvPicPr>
            <a:picLocks noChangeAspect="1"/>
          </p:cNvPicPr>
          <p:nvPr/>
        </p:nvPicPr>
        <p:blipFill>
          <a:blip r:embed="rId4" cstate="screen">
            <a:extLst>
              <a:ext uri="{28A0092B-C50C-407E-A947-70E740481C1C}">
                <a14:useLocalDpi xmlns:a14="http://schemas.microsoft.com/office/drawing/2010/main"/>
              </a:ext>
            </a:extLst>
          </a:blip>
          <a:srcRect r="5354" b="-858"/>
          <a:stretch>
            <a:fillRect/>
          </a:stretch>
        </p:blipFill>
        <p:spPr bwMode="auto">
          <a:xfrm>
            <a:off x="2911475" y="2438400"/>
            <a:ext cx="6211888" cy="35861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6519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685800"/>
          </a:xfrm>
        </p:spPr>
        <p:txBody>
          <a:bodyPr/>
          <a:lstStyle/>
          <a:p>
            <a:pPr>
              <a:defRPr/>
            </a:pPr>
            <a:r>
              <a:rPr lang="en-US" sz="3600" dirty="0" smtClean="0">
                <a:ea typeface="+mj-ea"/>
              </a:rPr>
              <a:t>Fungal genomes to BLAST</a:t>
            </a:r>
            <a:endParaRPr lang="en-US" sz="3600" dirty="0">
              <a:ea typeface="+mj-ea"/>
            </a:endParaRPr>
          </a:p>
        </p:txBody>
      </p:sp>
      <p:sp>
        <p:nvSpPr>
          <p:cNvPr id="3" name="TextBox 2"/>
          <p:cNvSpPr txBox="1"/>
          <p:nvPr/>
        </p:nvSpPr>
        <p:spPr>
          <a:xfrm>
            <a:off x="152400" y="861576"/>
            <a:ext cx="8839200" cy="4929624"/>
          </a:xfrm>
          <a:prstGeom prst="rect">
            <a:avLst/>
          </a:prstGeom>
          <a:noFill/>
        </p:spPr>
        <p:txBody>
          <a:bodyPr numCol="2" spcCol="274320">
            <a:spAutoFit/>
          </a:bodyPr>
          <a:lstStyle/>
          <a:p>
            <a:pPr marL="342900" indent="-342900" eaLnBrk="0" hangingPunct="0">
              <a:buFont typeface="Arial"/>
              <a:buChar char="•"/>
              <a:defRPr/>
            </a:pPr>
            <a:r>
              <a:rPr lang="en-US" sz="1800" dirty="0"/>
              <a:t>Saccharomyces </a:t>
            </a:r>
          </a:p>
          <a:p>
            <a:pPr marL="342900" indent="-342900" eaLnBrk="0" hangingPunct="0">
              <a:buFont typeface="Arial"/>
              <a:buChar char="•"/>
              <a:defRPr/>
            </a:pPr>
            <a:r>
              <a:rPr lang="en-US" sz="1800" dirty="0"/>
              <a:t>Candida</a:t>
            </a:r>
            <a:endParaRPr lang="en-US" sz="1800" dirty="0"/>
          </a:p>
          <a:p>
            <a:pPr marL="342900" indent="-342900" eaLnBrk="0" hangingPunct="0">
              <a:buFont typeface="Arial"/>
              <a:buChar char="•"/>
              <a:defRPr/>
            </a:pPr>
            <a:r>
              <a:rPr lang="en-US" sz="1800" dirty="0" err="1"/>
              <a:t>Saccharomycetaceae</a:t>
            </a:r>
            <a:r>
              <a:rPr lang="en-US" sz="1800" dirty="0"/>
              <a:t> Other </a:t>
            </a:r>
            <a:r>
              <a:rPr lang="en-US" sz="1800" dirty="0" err="1"/>
              <a:t>S</a:t>
            </a:r>
            <a:r>
              <a:rPr lang="en-US" sz="1800" dirty="0" err="1"/>
              <a:t>accharomycetales</a:t>
            </a:r>
            <a:r>
              <a:rPr lang="en-US" sz="1800" dirty="0"/>
              <a:t> (budding yeasts; ex: </a:t>
            </a:r>
            <a:r>
              <a:rPr lang="en-US" sz="1800" dirty="0" err="1"/>
              <a:t>Pichia</a:t>
            </a:r>
            <a:r>
              <a:rPr lang="en-US" sz="1800" dirty="0"/>
              <a:t>, </a:t>
            </a:r>
            <a:r>
              <a:rPr lang="en-US" sz="1800" dirty="0" err="1"/>
              <a:t>Yarowia</a:t>
            </a:r>
            <a:r>
              <a:rPr lang="en-US" sz="1800" dirty="0"/>
              <a:t>)</a:t>
            </a:r>
            <a:endParaRPr lang="en-US" sz="1800" dirty="0"/>
          </a:p>
          <a:p>
            <a:pPr marL="342900" indent="-342900" eaLnBrk="0" hangingPunct="0">
              <a:buFont typeface="Arial"/>
              <a:buChar char="•"/>
              <a:defRPr/>
            </a:pPr>
            <a:r>
              <a:rPr lang="en-US" sz="1800" dirty="0" err="1"/>
              <a:t>Schizosaccharomyces</a:t>
            </a:r>
            <a:r>
              <a:rPr lang="en-US" sz="1800" dirty="0"/>
              <a:t> (</a:t>
            </a:r>
            <a:r>
              <a:rPr lang="en-US" sz="1800" dirty="0"/>
              <a:t>Fission </a:t>
            </a:r>
            <a:r>
              <a:rPr lang="en-US" sz="1800" dirty="0"/>
              <a:t>yeasts)</a:t>
            </a:r>
            <a:endParaRPr lang="en-US" sz="1800" dirty="0"/>
          </a:p>
          <a:p>
            <a:pPr marL="342900" indent="-342900" eaLnBrk="0" hangingPunct="0">
              <a:buFont typeface="Arial"/>
              <a:buChar char="•"/>
              <a:defRPr/>
            </a:pPr>
            <a:r>
              <a:rPr lang="en-US" sz="1800" dirty="0" err="1"/>
              <a:t>Dothideomycetes</a:t>
            </a:r>
            <a:r>
              <a:rPr lang="en-US" sz="1800" dirty="0"/>
              <a:t> (Plant fungi)</a:t>
            </a:r>
            <a:endParaRPr lang="en-US" sz="1800" dirty="0"/>
          </a:p>
          <a:p>
            <a:pPr marL="342900" indent="-342900" eaLnBrk="0" hangingPunct="0">
              <a:buFont typeface="Arial"/>
              <a:buChar char="•"/>
              <a:defRPr/>
            </a:pPr>
            <a:r>
              <a:rPr lang="en-US" sz="1800" dirty="0" err="1"/>
              <a:t>Chaetothyriales</a:t>
            </a:r>
            <a:r>
              <a:rPr lang="en-US" sz="1800" dirty="0"/>
              <a:t> (black yeasts)</a:t>
            </a:r>
          </a:p>
          <a:p>
            <a:pPr marL="342900" indent="-342900" eaLnBrk="0" hangingPunct="0">
              <a:buFont typeface="Arial"/>
              <a:buChar char="•"/>
              <a:defRPr/>
            </a:pPr>
            <a:r>
              <a:rPr lang="en-US" sz="1800" dirty="0" err="1"/>
              <a:t>Aspergillus</a:t>
            </a:r>
            <a:endParaRPr lang="en-US" sz="1800" dirty="0"/>
          </a:p>
          <a:p>
            <a:pPr marL="342900" indent="-342900" eaLnBrk="0" hangingPunct="0">
              <a:buFont typeface="Arial"/>
              <a:buChar char="•"/>
              <a:defRPr/>
            </a:pPr>
            <a:r>
              <a:rPr lang="en-US" sz="1800" dirty="0" err="1"/>
              <a:t>Penicillium</a:t>
            </a:r>
            <a:endParaRPr lang="en-US" sz="1800" dirty="0"/>
          </a:p>
          <a:p>
            <a:pPr marL="342900" indent="-342900" eaLnBrk="0" hangingPunct="0">
              <a:buFont typeface="Arial"/>
              <a:buChar char="•"/>
              <a:defRPr/>
            </a:pPr>
            <a:r>
              <a:rPr lang="en-US" sz="1800" dirty="0"/>
              <a:t>Green and blue molds (other </a:t>
            </a:r>
            <a:r>
              <a:rPr lang="en-US" sz="1800" dirty="0" err="1"/>
              <a:t>Eurotiales</a:t>
            </a:r>
            <a:r>
              <a:rPr lang="en-US" sz="1800" dirty="0"/>
              <a:t>)</a:t>
            </a:r>
          </a:p>
          <a:p>
            <a:pPr marL="342900" indent="-342900" eaLnBrk="0" hangingPunct="0">
              <a:buFont typeface="Arial"/>
              <a:buChar char="•"/>
              <a:defRPr/>
            </a:pPr>
            <a:r>
              <a:rPr lang="en-US" sz="1800" dirty="0" err="1"/>
              <a:t>Arthrodermatacieae</a:t>
            </a:r>
            <a:r>
              <a:rPr lang="en-US" sz="1800" dirty="0"/>
              <a:t> (</a:t>
            </a:r>
            <a:r>
              <a:rPr lang="en-US" sz="1800" dirty="0" err="1"/>
              <a:t>dermatophytes</a:t>
            </a:r>
            <a:r>
              <a:rPr lang="en-US" sz="1800" dirty="0"/>
              <a:t>)</a:t>
            </a:r>
          </a:p>
          <a:p>
            <a:pPr marL="342900" indent="-342900" eaLnBrk="0" hangingPunct="0">
              <a:buFont typeface="Arial"/>
              <a:buChar char="•"/>
              <a:defRPr/>
            </a:pPr>
            <a:r>
              <a:rPr lang="en-US" sz="1800" dirty="0"/>
              <a:t>Other </a:t>
            </a:r>
            <a:r>
              <a:rPr lang="en-US" sz="1800" dirty="0" err="1"/>
              <a:t>Onygenales</a:t>
            </a:r>
            <a:r>
              <a:rPr lang="en-US" sz="1800" dirty="0"/>
              <a:t> (</a:t>
            </a:r>
            <a:r>
              <a:rPr lang="en-US" sz="1800" dirty="0" err="1"/>
              <a:t>Coccidioides</a:t>
            </a:r>
            <a:r>
              <a:rPr lang="en-US" sz="1800" dirty="0"/>
              <a:t> and related)</a:t>
            </a:r>
          </a:p>
          <a:p>
            <a:pPr marL="342900" indent="-342900" eaLnBrk="0" hangingPunct="0">
              <a:buFont typeface="Arial"/>
              <a:buChar char="•"/>
              <a:defRPr/>
            </a:pPr>
            <a:r>
              <a:rPr lang="en-US" sz="1800" dirty="0" err="1"/>
              <a:t>Leotiomycetes</a:t>
            </a:r>
            <a:r>
              <a:rPr lang="en-US" sz="1800" dirty="0"/>
              <a:t> (non-</a:t>
            </a:r>
            <a:r>
              <a:rPr lang="en-US" sz="1800" dirty="0" err="1"/>
              <a:t>lichenized</a:t>
            </a:r>
            <a:r>
              <a:rPr lang="en-US" sz="1800" dirty="0"/>
              <a:t> fungi)</a:t>
            </a:r>
          </a:p>
          <a:p>
            <a:pPr marL="342900" indent="-342900" eaLnBrk="0" hangingPunct="0">
              <a:buFont typeface="Arial"/>
              <a:buChar char="•"/>
              <a:defRPr/>
            </a:pPr>
            <a:r>
              <a:rPr lang="en-US" sz="1800" dirty="0" err="1"/>
              <a:t>Glomerellales</a:t>
            </a:r>
            <a:r>
              <a:rPr lang="en-US" sz="1800" dirty="0"/>
              <a:t> (</a:t>
            </a:r>
            <a:r>
              <a:rPr lang="en-US" sz="1800" dirty="0" err="1"/>
              <a:t>endophytic</a:t>
            </a:r>
            <a:r>
              <a:rPr lang="en-US" sz="1800" dirty="0"/>
              <a:t> fungi)</a:t>
            </a:r>
          </a:p>
          <a:p>
            <a:pPr marL="342900" indent="-342900" eaLnBrk="0" hangingPunct="0">
              <a:buFont typeface="Arial"/>
              <a:buChar char="•"/>
              <a:defRPr/>
            </a:pPr>
            <a:r>
              <a:rPr lang="en-US" sz="1800" dirty="0" err="1"/>
              <a:t>Fusarium</a:t>
            </a:r>
            <a:r>
              <a:rPr lang="en-US" sz="1800" dirty="0"/>
              <a:t> and related (</a:t>
            </a:r>
            <a:r>
              <a:rPr lang="en-US" sz="1800" dirty="0" err="1"/>
              <a:t>Hypocreales</a:t>
            </a:r>
            <a:r>
              <a:rPr lang="en-US" sz="1800" dirty="0"/>
              <a:t>)</a:t>
            </a:r>
          </a:p>
          <a:p>
            <a:pPr marL="342900" indent="-342900" eaLnBrk="0" hangingPunct="0">
              <a:buFont typeface="Arial"/>
              <a:buChar char="•"/>
              <a:defRPr/>
            </a:pPr>
            <a:r>
              <a:rPr lang="en-US" sz="1800" dirty="0" err="1"/>
              <a:t>Sordariales</a:t>
            </a:r>
            <a:r>
              <a:rPr lang="en-US" sz="1800" dirty="0"/>
              <a:t> (</a:t>
            </a:r>
            <a:r>
              <a:rPr lang="en-US" sz="1800" dirty="0" err="1"/>
              <a:t>Neurospora</a:t>
            </a:r>
            <a:r>
              <a:rPr lang="en-US" sz="1800" dirty="0"/>
              <a:t> and related</a:t>
            </a:r>
            <a:r>
              <a:rPr lang="en-US" sz="1800" dirty="0"/>
              <a:t>)</a:t>
            </a:r>
            <a:endParaRPr lang="en-US" sz="1800" dirty="0"/>
          </a:p>
          <a:p>
            <a:pPr marL="342900" indent="-342900" eaLnBrk="0" hangingPunct="0">
              <a:buFont typeface="Arial"/>
              <a:buChar char="•"/>
              <a:defRPr/>
            </a:pPr>
            <a:r>
              <a:rPr lang="en-US" sz="1800" dirty="0"/>
              <a:t>Other </a:t>
            </a:r>
            <a:r>
              <a:rPr lang="en-US" sz="1800" dirty="0" err="1"/>
              <a:t>Sordariomycetidae</a:t>
            </a:r>
            <a:r>
              <a:rPr lang="en-US" sz="1800" dirty="0"/>
              <a:t> (</a:t>
            </a:r>
            <a:r>
              <a:rPr lang="en-US" sz="1800" dirty="0" err="1"/>
              <a:t>unitunicate</a:t>
            </a:r>
            <a:r>
              <a:rPr lang="en-US" sz="1800" dirty="0"/>
              <a:t> </a:t>
            </a:r>
            <a:r>
              <a:rPr lang="en-US" sz="1800" dirty="0" err="1"/>
              <a:t>perithecial</a:t>
            </a:r>
            <a:r>
              <a:rPr lang="en-US" sz="1800" dirty="0"/>
              <a:t> fungi)</a:t>
            </a:r>
          </a:p>
          <a:p>
            <a:pPr marL="342900" indent="-342900" eaLnBrk="0" hangingPunct="0">
              <a:buFont typeface="Arial"/>
              <a:buChar char="•"/>
              <a:defRPr/>
            </a:pPr>
            <a:r>
              <a:rPr lang="en-US" sz="1800" dirty="0"/>
              <a:t>Other Ascomycota</a:t>
            </a:r>
          </a:p>
          <a:p>
            <a:pPr marL="342900" indent="-342900" eaLnBrk="0" hangingPunct="0">
              <a:buFont typeface="Arial"/>
              <a:buChar char="•"/>
              <a:defRPr/>
            </a:pPr>
            <a:r>
              <a:rPr lang="en-US" sz="1800" dirty="0" err="1"/>
              <a:t>Agaricomycetes</a:t>
            </a:r>
            <a:r>
              <a:rPr lang="en-US" sz="1800" dirty="0"/>
              <a:t> (gill mushrooms and related)</a:t>
            </a:r>
          </a:p>
          <a:p>
            <a:pPr marL="342900" indent="-342900" eaLnBrk="0" hangingPunct="0">
              <a:buFont typeface="Arial"/>
              <a:buChar char="•"/>
              <a:defRPr/>
            </a:pPr>
            <a:r>
              <a:rPr lang="en-US" sz="1800" dirty="0" err="1"/>
              <a:t>Tremellales</a:t>
            </a:r>
            <a:r>
              <a:rPr lang="en-US" sz="1800" dirty="0"/>
              <a:t> (jelly fungi)</a:t>
            </a:r>
          </a:p>
          <a:p>
            <a:pPr marL="342900" indent="-342900" eaLnBrk="0" hangingPunct="0">
              <a:buFont typeface="Arial"/>
              <a:buChar char="•"/>
              <a:defRPr/>
            </a:pPr>
            <a:r>
              <a:rPr lang="en-US" sz="1800" dirty="0" err="1"/>
              <a:t>Ustilaginomycotina</a:t>
            </a:r>
            <a:r>
              <a:rPr lang="en-US" sz="1800" dirty="0"/>
              <a:t> (true smut fungi)</a:t>
            </a:r>
          </a:p>
          <a:p>
            <a:pPr marL="342900" indent="-342900" eaLnBrk="0" hangingPunct="0">
              <a:buFont typeface="Arial"/>
              <a:buChar char="•"/>
              <a:defRPr/>
            </a:pPr>
            <a:r>
              <a:rPr lang="en-US" sz="1800" dirty="0"/>
              <a:t>Other </a:t>
            </a:r>
            <a:r>
              <a:rPr lang="en-US" sz="1800" dirty="0" err="1"/>
              <a:t>Basidiomycota</a:t>
            </a:r>
            <a:endParaRPr lang="en-US" sz="1800" dirty="0"/>
          </a:p>
          <a:p>
            <a:pPr marL="342900" indent="-342900" eaLnBrk="0" hangingPunct="0">
              <a:buFont typeface="Arial"/>
              <a:buChar char="•"/>
              <a:defRPr/>
            </a:pPr>
            <a:r>
              <a:rPr lang="en-US" sz="1800" dirty="0" err="1"/>
              <a:t>Microsporidia</a:t>
            </a:r>
            <a:endParaRPr lang="en-US" sz="1800" dirty="0"/>
          </a:p>
          <a:p>
            <a:pPr marL="342900" indent="-342900" eaLnBrk="0" hangingPunct="0">
              <a:buFont typeface="Arial"/>
              <a:buChar char="•"/>
              <a:defRPr/>
            </a:pPr>
            <a:r>
              <a:rPr lang="en-US" sz="1800" dirty="0"/>
              <a:t>Other Fungi</a:t>
            </a:r>
          </a:p>
          <a:p>
            <a:pPr eaLnBrk="0" hangingPunct="0">
              <a:defRPr/>
            </a:pPr>
            <a:endParaRPr lang="en-US" sz="1800" dirty="0"/>
          </a:p>
        </p:txBody>
      </p:sp>
    </p:spTree>
  </p:cSld>
  <p:clrMapOvr>
    <a:masterClrMapping/>
  </p:clrMapOvr>
  <p:transition xmlns:p14="http://schemas.microsoft.com/office/powerpoint/2010/main" spd="slow" advTm="39022"/>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ea typeface="+mj-ea"/>
              </a:rPr>
              <a:t>Finding </a:t>
            </a:r>
            <a:r>
              <a:rPr lang="en-US" sz="3600" i="1" dirty="0" smtClean="0">
                <a:ea typeface="+mj-ea"/>
              </a:rPr>
              <a:t>S. </a:t>
            </a:r>
            <a:r>
              <a:rPr lang="en-US" sz="3600" i="1" dirty="0" err="1" smtClean="0">
                <a:ea typeface="+mj-ea"/>
              </a:rPr>
              <a:t>cerevisiae</a:t>
            </a:r>
            <a:r>
              <a:rPr lang="en-US" sz="3600" i="1" dirty="0" smtClean="0">
                <a:ea typeface="+mj-ea"/>
              </a:rPr>
              <a:t> </a:t>
            </a:r>
            <a:r>
              <a:rPr lang="en-US" sz="3600" dirty="0" smtClean="0">
                <a:ea typeface="+mj-ea"/>
              </a:rPr>
              <a:t>homolog data</a:t>
            </a:r>
            <a:endParaRPr lang="en-US" sz="3600" dirty="0">
              <a:ea typeface="+mj-ea"/>
            </a:endParaRPr>
          </a:p>
        </p:txBody>
      </p:sp>
      <p:pic>
        <p:nvPicPr>
          <p:cNvPr id="7170" name="Picture 8" descr="candida_fb_results-swe1.tiff"/>
          <p:cNvPicPr>
            <a:picLocks noChangeAspect="1"/>
          </p:cNvPicPr>
          <p:nvPr/>
        </p:nvPicPr>
        <p:blipFill>
          <a:blip r:embed="rId3" cstate="screen">
            <a:extLst>
              <a:ext uri="{28A0092B-C50C-407E-A947-70E740481C1C}">
                <a14:useLocalDpi xmlns:a14="http://schemas.microsoft.com/office/drawing/2010/main"/>
              </a:ext>
            </a:extLst>
          </a:blip>
          <a:srcRect r="5354" b="-858"/>
          <a:stretch>
            <a:fillRect/>
          </a:stretch>
        </p:blipFill>
        <p:spPr bwMode="auto">
          <a:xfrm>
            <a:off x="533400" y="990600"/>
            <a:ext cx="6211888" cy="35861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1" name="Content Placeholder 6" descr="swe1-searchbox.tiff"/>
          <p:cNvPicPr>
            <a:picLocks noGrp="1" noChangeAspect="1"/>
          </p:cNvPicPr>
          <p:nvPr>
            <p:ph idx="1"/>
          </p:nvPr>
        </p:nvPicPr>
        <p:blipFill>
          <a:blip r:embed="rId4" cstate="screen">
            <a:extLst>
              <a:ext uri="{28A0092B-C50C-407E-A947-70E740481C1C}">
                <a14:useLocalDpi xmlns:a14="http://schemas.microsoft.com/office/drawing/2010/main"/>
              </a:ext>
            </a:extLst>
          </a:blip>
          <a:srcRect l="-116" r="-209"/>
          <a:stretch>
            <a:fillRect/>
          </a:stretch>
        </p:blipFill>
        <p:spPr bwMode="auto">
          <a:xfrm>
            <a:off x="2438400" y="3429000"/>
            <a:ext cx="6480175" cy="2590800"/>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14929"/>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ea typeface="+mj-ea"/>
              </a:rPr>
              <a:t>High-quality, manually curated information</a:t>
            </a:r>
            <a:endParaRPr lang="en-US" sz="3200" dirty="0">
              <a:ea typeface="+mj-ea"/>
            </a:endParaRPr>
          </a:p>
        </p:txBody>
      </p:sp>
      <p:pic>
        <p:nvPicPr>
          <p:cNvPr id="8194" name="Content Placeholder 4" descr="swe1_lsp1.tiff"/>
          <p:cNvPicPr>
            <a:picLocks noGrp="1" noChangeAspect="1"/>
          </p:cNvPicPr>
          <p:nvPr>
            <p:ph idx="1"/>
          </p:nvPr>
        </p:nvPicPr>
        <p:blipFill>
          <a:blip r:embed="rId3" cstate="screen">
            <a:extLst>
              <a:ext uri="{28A0092B-C50C-407E-A947-70E740481C1C}">
                <a14:useLocalDpi xmlns:a14="http://schemas.microsoft.com/office/drawing/2010/main"/>
              </a:ext>
            </a:extLst>
          </a:blip>
          <a:srcRect l="-209"/>
          <a:stretch>
            <a:fillRect/>
          </a:stretch>
        </p:blipFill>
        <p:spPr bwMode="auto">
          <a:xfrm>
            <a:off x="106363" y="762000"/>
            <a:ext cx="5303837" cy="4129088"/>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5" name="Content Placeholder 3" descr="swe1_lsp2.tif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990600"/>
            <a:ext cx="3822700" cy="51228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2041"/>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ea typeface="+mj-ea"/>
              </a:rPr>
              <a:t>High-quality, </a:t>
            </a:r>
            <a:r>
              <a:rPr lang="en-US" sz="3200" dirty="0" smtClean="0">
                <a:ea typeface="+mj-ea"/>
              </a:rPr>
              <a:t>manually curated information</a:t>
            </a:r>
            <a:endParaRPr lang="en-US" sz="3200" dirty="0">
              <a:ea typeface="+mj-ea"/>
            </a:endParaRPr>
          </a:p>
        </p:txBody>
      </p:sp>
      <p:pic>
        <p:nvPicPr>
          <p:cNvPr id="9218" name="Content Placeholder 3" descr="swe1_lsp3.tiff"/>
          <p:cNvPicPr>
            <a:picLocks noGrp="1" noChangeAspect="1"/>
          </p:cNvPicPr>
          <p:nvPr>
            <p:ph idx="1"/>
          </p:nvPr>
        </p:nvPicPr>
        <p:blipFill>
          <a:blip r:embed="rId3" cstate="screen">
            <a:extLst>
              <a:ext uri="{28A0092B-C50C-407E-A947-70E740481C1C}">
                <a14:useLocalDpi xmlns:a14="http://schemas.microsoft.com/office/drawing/2010/main"/>
              </a:ext>
            </a:extLst>
          </a:blip>
          <a:srcRect r="-830"/>
          <a:stretch>
            <a:fillRect/>
          </a:stretch>
        </p:blipFill>
        <p:spPr bwMode="auto">
          <a:xfrm>
            <a:off x="3352800" y="762000"/>
            <a:ext cx="5648325" cy="3362325"/>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9" name="Content Placeholder 4" descr="swe1_lsp4.tif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295400"/>
            <a:ext cx="4073525" cy="5440363"/>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994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ea typeface="+mj-ea"/>
              </a:rPr>
              <a:t>High-quality, manually curated </a:t>
            </a:r>
            <a:r>
              <a:rPr lang="en-US" sz="3200" dirty="0" smtClean="0">
                <a:ea typeface="+mj-ea"/>
              </a:rPr>
              <a:t>information</a:t>
            </a:r>
            <a:endParaRPr lang="en-US" sz="3200" dirty="0">
              <a:ea typeface="+mj-ea"/>
            </a:endParaRPr>
          </a:p>
        </p:txBody>
      </p:sp>
      <p:pic>
        <p:nvPicPr>
          <p:cNvPr id="10242" name="Content Placeholder 8" descr="swe1_lsp6.tiff"/>
          <p:cNvPicPr>
            <a:picLocks noGrp="1" noChangeAspect="1"/>
          </p:cNvPicPr>
          <p:nvPr>
            <p:ph idx="1"/>
          </p:nvPr>
        </p:nvPicPr>
        <p:blipFill>
          <a:blip r:embed="rId3" cstate="screen">
            <a:extLst>
              <a:ext uri="{28A0092B-C50C-407E-A947-70E740481C1C}">
                <a14:useLocalDpi xmlns:a14="http://schemas.microsoft.com/office/drawing/2010/main"/>
              </a:ext>
            </a:extLst>
          </a:blip>
          <a:srcRect l="-93"/>
          <a:stretch>
            <a:fillRect/>
          </a:stretch>
        </p:blipFill>
        <p:spPr bwMode="auto">
          <a:xfrm>
            <a:off x="1700213" y="996950"/>
            <a:ext cx="5462587" cy="4946650"/>
          </a:xfr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102301"/>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3366"/>
        </a:dk1>
        <a:lt1>
          <a:srgbClr val="FFFF00"/>
        </a:lt1>
        <a:dk2>
          <a:srgbClr val="000099"/>
        </a:dk2>
        <a:lt2>
          <a:srgbClr val="FFFF00"/>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13201</TotalTime>
  <Words>1777</Words>
  <Application>Microsoft Macintosh PowerPoint</Application>
  <PresentationFormat>On-screen Show (4:3)</PresentationFormat>
  <Paragraphs>200</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ＭＳ Ｐゴシック</vt:lpstr>
      <vt:lpstr>Office Theme</vt:lpstr>
      <vt:lpstr>The power of SGD</vt:lpstr>
      <vt:lpstr>SGD overview</vt:lpstr>
      <vt:lpstr>Accessing data</vt:lpstr>
      <vt:lpstr>Finding S. cerevisiae homologs</vt:lpstr>
      <vt:lpstr>Fungal genomes to BLAST</vt:lpstr>
      <vt:lpstr>Finding S. cerevisiae homolog data</vt:lpstr>
      <vt:lpstr>High-quality, manually curated information</vt:lpstr>
      <vt:lpstr>High-quality, manually curated information</vt:lpstr>
      <vt:lpstr>High-quality, manually curated information</vt:lpstr>
      <vt:lpstr>Reference strains sequence</vt:lpstr>
      <vt:lpstr> Additional strains sequences</vt:lpstr>
      <vt:lpstr>Advanced searches</vt:lpstr>
      <vt:lpstr>YeastMine</vt:lpstr>
      <vt:lpstr>S. cerevisiae to fungal homolog</vt:lpstr>
      <vt:lpstr>Coming attraction</vt:lpstr>
      <vt:lpstr>Want more information?</vt:lpstr>
    </vt:vector>
  </TitlesOfParts>
  <Company>Eurie Hong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Eurie Hong</dc:creator>
  <cp:lastModifiedBy>Edith Wong</cp:lastModifiedBy>
  <cp:revision>121</cp:revision>
  <cp:lastPrinted>2007-04-18T17:12:06Z</cp:lastPrinted>
  <dcterms:created xsi:type="dcterms:W3CDTF">2007-04-18T04:06:31Z</dcterms:created>
  <dcterms:modified xsi:type="dcterms:W3CDTF">2015-03-23T20:02:29Z</dcterms:modified>
</cp:coreProperties>
</file>