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4"/>
  </p:notesMasterIdLst>
  <p:sldIdLst>
    <p:sldId id="256" r:id="rId2"/>
    <p:sldId id="286" r:id="rId3"/>
    <p:sldId id="279" r:id="rId4"/>
    <p:sldId id="293" r:id="rId5"/>
    <p:sldId id="290" r:id="rId6"/>
    <p:sldId id="291" r:id="rId7"/>
    <p:sldId id="292" r:id="rId8"/>
    <p:sldId id="289" r:id="rId9"/>
    <p:sldId id="294" r:id="rId10"/>
    <p:sldId id="278" r:id="rId11"/>
    <p:sldId id="271" r:id="rId12"/>
    <p:sldId id="260" r:id="rId13"/>
    <p:sldId id="267" r:id="rId14"/>
    <p:sldId id="272" r:id="rId15"/>
    <p:sldId id="273" r:id="rId16"/>
    <p:sldId id="268" r:id="rId17"/>
    <p:sldId id="277" r:id="rId18"/>
    <p:sldId id="282" r:id="rId19"/>
    <p:sldId id="283" r:id="rId20"/>
    <p:sldId id="284" r:id="rId21"/>
    <p:sldId id="270" r:id="rId22"/>
    <p:sldId id="295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6602"/>
    <a:srgbClr val="F8B55B"/>
    <a:srgbClr val="446B70"/>
    <a:srgbClr val="436A71"/>
    <a:srgbClr val="704545"/>
    <a:srgbClr val="69784E"/>
    <a:srgbClr val="AAC17D"/>
    <a:srgbClr val="FF2F92"/>
    <a:srgbClr val="8EFA00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96"/>
    <p:restoredTop sz="68182"/>
  </p:normalViewPr>
  <p:slideViewPr>
    <p:cSldViewPr snapToGrid="0">
      <p:cViewPr varScale="1">
        <p:scale>
          <a:sx n="118" d="100"/>
          <a:sy n="118" d="100"/>
        </p:scale>
        <p:origin x="80" y="14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3539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5698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3795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7498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7251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7869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4596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0932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2390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0457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67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25665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2628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1557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8113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878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570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7692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sz="1100" dirty="0">
              <a:latin typeface="Avenir Roman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Avenir Roman" panose="02000503020000020003" pitchFamily="2" charset="0"/>
              </a:rPr>
              <a:t>Describes biological function of gene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Avenir Roman" panose="02000503020000020003" pitchFamily="2" charset="0"/>
              </a:rPr>
              <a:t>Terms are computer- &amp; human-readable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Avenir Roman" panose="02000503020000020003" pitchFamily="2" charset="0"/>
              </a:rPr>
              <a:t>Defined relations between terms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2369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sz="1100" dirty="0">
              <a:latin typeface="Avenir Roman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Avenir Roman" panose="02000503020000020003" pitchFamily="2" charset="0"/>
              </a:rPr>
              <a:t>Describes biological function of gene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Avenir Roman" panose="02000503020000020003" pitchFamily="2" charset="0"/>
              </a:rPr>
              <a:t>Terms are computer- &amp; human-readable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Avenir Roman" panose="02000503020000020003" pitchFamily="2" charset="0"/>
              </a:rPr>
              <a:t>Defined relations between terms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864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sz="1100" dirty="0">
              <a:latin typeface="Avenir Roman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Avenir Roman" panose="02000503020000020003" pitchFamily="2" charset="0"/>
              </a:rPr>
              <a:t>Describes biological function of gene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Avenir Roman" panose="02000503020000020003" pitchFamily="2" charset="0"/>
              </a:rPr>
              <a:t>Terms are computer- &amp; human-readable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Avenir Roman" panose="02000503020000020003" pitchFamily="2" charset="0"/>
              </a:rPr>
              <a:t>Defined relations between terms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6022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5400000">
            <a:off x="6012600" y="771581"/>
            <a:ext cx="3291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1821600" y="-1209619"/>
            <a:ext cx="3291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>
  <p:cSld name="SECTION_HEADER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 hasCustomPrompt="1"/>
          </p:nvPr>
        </p:nvSpPr>
        <p:spPr>
          <a:xfrm>
            <a:off x="921900" y="0"/>
            <a:ext cx="8222100" cy="90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 baseline="0">
                <a:latin typeface="Avenir Heavy" panose="02000503020000020003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br>
              <a:rPr lang="en-US" sz="4000" baseline="0" dirty="0">
                <a:latin typeface="Avenir Heavy" panose="02000503020000020003" pitchFamily="2" charset="0"/>
              </a:rPr>
            </a:br>
            <a:endParaRPr dirty="0"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A60290-6962-A34B-BF98-93F1E6B9BC59}"/>
              </a:ext>
            </a:extLst>
          </p:cNvPr>
          <p:cNvSpPr/>
          <p:nvPr userDrawn="1"/>
        </p:nvSpPr>
        <p:spPr>
          <a:xfrm>
            <a:off x="-3266" y="1012877"/>
            <a:ext cx="9144000" cy="74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687789"/>
            <a:ext cx="9560973" cy="536448"/>
            <a:chOff x="0" y="4687789"/>
            <a:chExt cx="9560973" cy="536448"/>
          </a:xfrm>
        </p:grpSpPr>
        <p:sp>
          <p:nvSpPr>
            <p:cNvPr id="12" name="Shape 12"/>
            <p:cNvSpPr/>
            <p:nvPr/>
          </p:nvSpPr>
          <p:spPr>
            <a:xfrm>
              <a:off x="0" y="4793437"/>
              <a:ext cx="9144000" cy="350100"/>
            </a:xfrm>
            <a:prstGeom prst="rect">
              <a:avLst/>
            </a:prstGeom>
            <a:solidFill>
              <a:srgbClr val="5F497A"/>
            </a:soli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" name="Shape 13"/>
            <p:cNvGrpSpPr/>
            <p:nvPr/>
          </p:nvGrpSpPr>
          <p:grpSpPr>
            <a:xfrm>
              <a:off x="7151092" y="4687789"/>
              <a:ext cx="2409880" cy="536448"/>
              <a:chOff x="6734260" y="4687789"/>
              <a:chExt cx="2409880" cy="536448"/>
            </a:xfrm>
          </p:grpSpPr>
          <p:sp>
            <p:nvSpPr>
              <p:cNvPr id="14" name="Shape 14"/>
              <p:cNvSpPr txBox="1"/>
              <p:nvPr/>
            </p:nvSpPr>
            <p:spPr>
              <a:xfrm>
                <a:off x="7183641" y="4740570"/>
                <a:ext cx="1960500" cy="43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0" i="1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Saccharomyces</a:t>
                </a:r>
                <a:endParaRPr sz="1100" i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GENOME DATABASE</a:t>
                </a:r>
                <a:endParaRPr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5" name="Shape 15" descr="redbud-blend.png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6734260" y="4687789"/>
                <a:ext cx="536448" cy="5364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6" name="Shape 16" descr="agr_logo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3224" y="4821783"/>
            <a:ext cx="1111250" cy="2762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685800" y="1106753"/>
            <a:ext cx="7772400" cy="1102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Avenir Heavy" panose="02000503020000020003" pitchFamily="2" charset="0"/>
              </a:rPr>
              <a:t>Gene Ontology at SGD: </a:t>
            </a:r>
            <a:br>
              <a:rPr lang="en" b="1" dirty="0">
                <a:latin typeface="Avenir Heavy" panose="02000503020000020003" pitchFamily="2" charset="0"/>
              </a:rPr>
            </a:br>
            <a:r>
              <a:rPr lang="en" dirty="0" err="1">
                <a:solidFill>
                  <a:srgbClr val="800000"/>
                </a:solidFill>
                <a:latin typeface="Avenir Medium" panose="02000503020000020003" pitchFamily="2" charset="0"/>
              </a:rPr>
              <a:t>GOSlimMapper</a:t>
            </a:r>
            <a:endParaRPr dirty="0">
              <a:solidFill>
                <a:srgbClr val="800000"/>
              </a:solidFill>
              <a:latin typeface="Avenir Medium" panose="02000503020000020003" pitchFamily="2" charset="0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1371600" y="2700325"/>
            <a:ext cx="6400800" cy="131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latin typeface="Avenir Roman" panose="02000503020000020003" pitchFamily="2" charset="0"/>
              </a:rPr>
              <a:t>ICYGMB 2019</a:t>
            </a:r>
            <a:endParaRPr dirty="0">
              <a:latin typeface="Avenir Roman" panose="02000503020000020003" pitchFamily="2" charset="0"/>
            </a:endParaRP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 dirty="0">
                <a:latin typeface="Avenir Roman" panose="02000503020000020003" pitchFamily="2" charset="0"/>
              </a:rPr>
              <a:t>Suzi Aleksander</a:t>
            </a:r>
            <a:endParaRPr sz="1800" dirty="0">
              <a:latin typeface="Avenir Roman" panose="02000503020000020003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EFEFEF"/>
              </a:buClr>
            </a:pPr>
            <a:endParaRPr lang="en-US" dirty="0">
              <a:solidFill>
                <a:srgbClr val="EFEFEF"/>
              </a:solidFill>
            </a:endParaRP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568B88-AE7D-5F49-AE0F-FC52DCE7AF8A}"/>
              </a:ext>
            </a:extLst>
          </p:cNvPr>
          <p:cNvSpPr/>
          <p:nvPr/>
        </p:nvSpPr>
        <p:spPr>
          <a:xfrm>
            <a:off x="89560" y="1915618"/>
            <a:ext cx="1288409" cy="1766449"/>
          </a:xfrm>
          <a:prstGeom prst="rect">
            <a:avLst/>
          </a:prstGeom>
          <a:solidFill>
            <a:schemeClr val="accent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B4F323-0566-F248-8871-BCC51EB337ED}"/>
              </a:ext>
            </a:extLst>
          </p:cNvPr>
          <p:cNvSpPr/>
          <p:nvPr/>
        </p:nvSpPr>
        <p:spPr>
          <a:xfrm>
            <a:off x="-37190" y="3767711"/>
            <a:ext cx="1449727" cy="4121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latin typeface="Avenir Heavy"/>
                <a:cs typeface="Avenir Heavy"/>
              </a:rPr>
              <a:t>Gene List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877940-DB8A-4241-B528-5A17C1AF19C8}"/>
              </a:ext>
            </a:extLst>
          </p:cNvPr>
          <p:cNvSpPr/>
          <p:nvPr/>
        </p:nvSpPr>
        <p:spPr>
          <a:xfrm>
            <a:off x="211338" y="2088691"/>
            <a:ext cx="1024299" cy="4362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300" dirty="0">
                <a:latin typeface="Avenir Heavy"/>
                <a:cs typeface="Avenir Heavy"/>
              </a:rPr>
              <a:t>ENO2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10D158-B063-3F4F-81A1-69B49EE0FE4D}"/>
              </a:ext>
            </a:extLst>
          </p:cNvPr>
          <p:cNvSpPr/>
          <p:nvPr/>
        </p:nvSpPr>
        <p:spPr>
          <a:xfrm>
            <a:off x="227832" y="2582446"/>
            <a:ext cx="991311" cy="4362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300" dirty="0">
                <a:latin typeface="Avenir Heavy"/>
                <a:cs typeface="Avenir Heavy"/>
              </a:rPr>
              <a:t>TDH1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0A1E4F-BEF5-F541-B098-D83D64C51C5E}"/>
              </a:ext>
            </a:extLst>
          </p:cNvPr>
          <p:cNvSpPr/>
          <p:nvPr/>
        </p:nvSpPr>
        <p:spPr>
          <a:xfrm>
            <a:off x="227832" y="3076201"/>
            <a:ext cx="991311" cy="4512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300" dirty="0">
                <a:latin typeface="Avenir Heavy"/>
                <a:cs typeface="Avenir Heavy"/>
              </a:rPr>
              <a:t>GLK1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CA7C9CDE-2292-494D-96ED-9802C6492D57}"/>
              </a:ext>
            </a:extLst>
          </p:cNvPr>
          <p:cNvSpPr/>
          <p:nvPr/>
        </p:nvSpPr>
        <p:spPr>
          <a:xfrm>
            <a:off x="1426452" y="2395042"/>
            <a:ext cx="532920" cy="724174"/>
          </a:xfrm>
          <a:prstGeom prst="rightArrow">
            <a:avLst>
              <a:gd name="adj1" fmla="val 50000"/>
              <a:gd name="adj2" fmla="val 59091"/>
            </a:avLst>
          </a:prstGeom>
          <a:solidFill>
            <a:srgbClr val="6055A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go-logo.large.png">
            <a:extLst>
              <a:ext uri="{FF2B5EF4-FFF2-40B4-BE49-F238E27FC236}">
                <a16:creationId xmlns:a16="http://schemas.microsoft.com/office/drawing/2014/main" id="{E98C759D-06E5-8C4B-B96E-F5739CDD01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73"/>
          <a:stretch/>
        </p:blipFill>
        <p:spPr>
          <a:xfrm>
            <a:off x="1943760" y="1871894"/>
            <a:ext cx="2022581" cy="17704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23A2A97-2F38-E44C-BCE7-679EA8F6AF48}"/>
              </a:ext>
            </a:extLst>
          </p:cNvPr>
          <p:cNvSpPr/>
          <p:nvPr/>
        </p:nvSpPr>
        <p:spPr>
          <a:xfrm>
            <a:off x="1864699" y="3767711"/>
            <a:ext cx="270298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latin typeface="Avenir Heavy"/>
                <a:cs typeface="Avenir Heavy"/>
              </a:rPr>
              <a:t>GO Slim Mapper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EA5B37-EFD7-3745-B681-7D035B37189D}"/>
              </a:ext>
            </a:extLst>
          </p:cNvPr>
          <p:cNvSpPr/>
          <p:nvPr/>
        </p:nvSpPr>
        <p:spPr>
          <a:xfrm>
            <a:off x="5851388" y="4356124"/>
            <a:ext cx="215155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latin typeface="Avenir Heavy"/>
                <a:cs typeface="Avenir Heavy"/>
              </a:rPr>
              <a:t>Term Groups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0BF88C-CD68-C049-9314-84AD3F927E59}"/>
              </a:ext>
            </a:extLst>
          </p:cNvPr>
          <p:cNvSpPr/>
          <p:nvPr/>
        </p:nvSpPr>
        <p:spPr>
          <a:xfrm>
            <a:off x="-3266" y="1012877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hape 110">
            <a:extLst>
              <a:ext uri="{FF2B5EF4-FFF2-40B4-BE49-F238E27FC236}">
                <a16:creationId xmlns:a16="http://schemas.microsoft.com/office/drawing/2014/main" id="{F7D99273-F0FD-1D4B-BA57-6D323F42EF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23642"/>
            <a:ext cx="9140734" cy="106920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en" sz="4000" b="1" dirty="0">
                <a:solidFill>
                  <a:schemeClr val="accent4"/>
                </a:solidFill>
                <a:latin typeface="Avenir Heavy" panose="02000503020000020003" pitchFamily="2" charset="0"/>
              </a:rPr>
              <a:t>GO Slim Mapper</a:t>
            </a:r>
            <a:br>
              <a:rPr lang="en" sz="4000" b="1" dirty="0">
                <a:solidFill>
                  <a:schemeClr val="accent4"/>
                </a:solidFill>
                <a:latin typeface="Avenir Heavy" panose="02000503020000020003" pitchFamily="2" charset="0"/>
              </a:rPr>
            </a:br>
            <a:r>
              <a:rPr lang="en-US" sz="2400" b="1" i="1" dirty="0">
                <a:solidFill>
                  <a:srgbClr val="800000"/>
                </a:solidFill>
                <a:latin typeface="Avenir Medium Oblique" panose="02000503020000020003" pitchFamily="2" charset="0"/>
                <a:cs typeface="Avenir Medium"/>
              </a:rPr>
              <a:t>yeastgenome.org/</a:t>
            </a:r>
            <a:r>
              <a:rPr lang="en-US" sz="2400" b="1" i="1" dirty="0" err="1">
                <a:solidFill>
                  <a:srgbClr val="800000"/>
                </a:solidFill>
                <a:latin typeface="Avenir Medium Oblique" panose="02000503020000020003" pitchFamily="2" charset="0"/>
                <a:cs typeface="Avenir Medium"/>
              </a:rPr>
              <a:t>goSlimMapper</a:t>
            </a:r>
            <a:endParaRPr sz="2700" b="1" i="1" dirty="0">
              <a:solidFill>
                <a:srgbClr val="800000"/>
              </a:solidFill>
              <a:latin typeface="Avenir Medium Oblique" panose="02000503020000020003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9E492EF-E15F-0C45-9C56-B872424EF9F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601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2095" y="1198366"/>
            <a:ext cx="2282163" cy="1645920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7" name="Shape 111">
            <a:extLst>
              <a:ext uri="{FF2B5EF4-FFF2-40B4-BE49-F238E27FC236}">
                <a16:creationId xmlns:a16="http://schemas.microsoft.com/office/drawing/2014/main" id="{47F01344-E03D-4747-8F2A-0563049C2840}"/>
              </a:ext>
            </a:extLst>
          </p:cNvPr>
          <p:cNvSpPr txBox="1">
            <a:spLocks/>
          </p:cNvSpPr>
          <p:nvPr/>
        </p:nvSpPr>
        <p:spPr>
          <a:xfrm>
            <a:off x="6407316" y="1981392"/>
            <a:ext cx="1310102" cy="770567"/>
          </a:xfrm>
          <a:prstGeom prst="rect">
            <a:avLst/>
          </a:prstGeom>
          <a:solidFill>
            <a:srgbClr val="69784E"/>
          </a:solidFill>
          <a:ln>
            <a:noFill/>
          </a:ln>
          <a:effectLst>
            <a:outerShdw blurRad="38100" dist="12700" dir="2700000" algn="tl" rotWithShape="0">
              <a:prstClr val="black">
                <a:alpha val="35000"/>
              </a:prstClr>
            </a:outerShdw>
          </a:effectLst>
          <a:scene3d>
            <a:camera prst="isometricOffAxis2Left">
              <a:rot lat="1500000" lon="1800000" rev="0"/>
            </a:camera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ctr" anchorCtr="1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Avenir Heavy" panose="02000503020000020003" pitchFamily="2" charset="0"/>
              </a:rPr>
              <a:t>GO:0016020</a:t>
            </a:r>
          </a:p>
          <a:p>
            <a:pPr marL="2540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Avenir Heavy" panose="02000503020000020003" pitchFamily="2" charset="0"/>
              </a:rPr>
              <a:t> membrane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8386D3C-C945-8749-9834-A75841A82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8967" y="1166455"/>
            <a:ext cx="2223128" cy="1645920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0" name="Shape 111">
            <a:extLst>
              <a:ext uri="{FF2B5EF4-FFF2-40B4-BE49-F238E27FC236}">
                <a16:creationId xmlns:a16="http://schemas.microsoft.com/office/drawing/2014/main" id="{2F7221A6-2B26-E141-B10E-05177982593E}"/>
              </a:ext>
            </a:extLst>
          </p:cNvPr>
          <p:cNvSpPr txBox="1">
            <a:spLocks/>
          </p:cNvSpPr>
          <p:nvPr/>
        </p:nvSpPr>
        <p:spPr>
          <a:xfrm>
            <a:off x="4182501" y="1949481"/>
            <a:ext cx="1276212" cy="770567"/>
          </a:xfrm>
          <a:prstGeom prst="rect">
            <a:avLst/>
          </a:prstGeom>
          <a:solidFill>
            <a:srgbClr val="AF6602"/>
          </a:solidFill>
          <a:ln>
            <a:noFill/>
          </a:ln>
          <a:effectLst>
            <a:outerShdw blurRad="38100" dir="2700000" algn="tl" rotWithShape="0">
              <a:prstClr val="black">
                <a:alpha val="35000"/>
              </a:prstClr>
            </a:outerShdw>
          </a:effectLst>
          <a:scene3d>
            <a:camera prst="isometricOffAxis2Left">
              <a:rot lat="1500000" lon="1800000" rev="0"/>
            </a:camera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ctr" anchorCtr="1">
            <a:normAutofit fontScale="4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Avenir Heavy" panose="02000503020000020003" pitchFamily="2" charset="0"/>
              </a:rPr>
              <a:t>GO:0006366 transcription by RNA polymerase II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96270BF-A08D-CE46-86A5-626D5A70747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11350" y="2859107"/>
            <a:ext cx="2173937" cy="1645920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3" name="Shape 111">
            <a:extLst>
              <a:ext uri="{FF2B5EF4-FFF2-40B4-BE49-F238E27FC236}">
                <a16:creationId xmlns:a16="http://schemas.microsoft.com/office/drawing/2014/main" id="{C383F201-982B-DD47-8625-F599C8881D06}"/>
              </a:ext>
            </a:extLst>
          </p:cNvPr>
          <p:cNvSpPr txBox="1">
            <a:spLocks/>
          </p:cNvSpPr>
          <p:nvPr/>
        </p:nvSpPr>
        <p:spPr>
          <a:xfrm>
            <a:off x="4597150" y="3631793"/>
            <a:ext cx="1310102" cy="770567"/>
          </a:xfrm>
          <a:prstGeom prst="rect">
            <a:avLst/>
          </a:prstGeom>
          <a:gradFill>
            <a:gsLst>
              <a:gs pos="0">
                <a:srgbClr val="436A71"/>
              </a:gs>
              <a:gs pos="100000">
                <a:srgbClr val="446B70"/>
              </a:gs>
            </a:gsLst>
            <a:lin ang="16200000" scaled="0"/>
          </a:gradFill>
          <a:ln>
            <a:noFill/>
          </a:ln>
          <a:effectLst>
            <a:outerShdw blurRad="38100" dist="12700" dir="2700000" algn="tl" rotWithShape="0">
              <a:prstClr val="black">
                <a:alpha val="35000"/>
              </a:prstClr>
            </a:outerShdw>
          </a:effectLst>
          <a:scene3d>
            <a:camera prst="isometricOffAxis2Left">
              <a:rot lat="1500000" lon="1800000" rev="0"/>
            </a:camera>
            <a:lightRig rig="threePt" dir="t"/>
          </a:scene3d>
          <a:sp3d prstMaterial="softEdge">
            <a:bevelT/>
          </a:sp3d>
        </p:spPr>
        <p:txBody>
          <a:bodyPr spcFirstLastPara="1" wrap="square" lIns="91425" tIns="45700" rIns="91425" bIns="45700" anchor="ctr" anchorCtr="1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Avenir Heavy" panose="02000503020000020003" pitchFamily="2" charset="0"/>
              </a:rPr>
              <a:t>GO:0016787 </a:t>
            </a:r>
          </a:p>
          <a:p>
            <a:pPr marL="2540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Avenir Heavy" panose="02000503020000020003" pitchFamily="2" charset="0"/>
              </a:rPr>
              <a:t>hydrolase activity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9C4C778-9F23-8F47-8254-2B39DA47DEA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9498" y="2846071"/>
            <a:ext cx="2282163" cy="1645920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6" name="Shape 111">
            <a:extLst>
              <a:ext uri="{FF2B5EF4-FFF2-40B4-BE49-F238E27FC236}">
                <a16:creationId xmlns:a16="http://schemas.microsoft.com/office/drawing/2014/main" id="{C842C3B7-6DCF-424C-8D40-0F711B61C623}"/>
              </a:ext>
            </a:extLst>
          </p:cNvPr>
          <p:cNvSpPr txBox="1">
            <a:spLocks/>
          </p:cNvSpPr>
          <p:nvPr/>
        </p:nvSpPr>
        <p:spPr>
          <a:xfrm>
            <a:off x="6874718" y="3629097"/>
            <a:ext cx="1310102" cy="770567"/>
          </a:xfrm>
          <a:prstGeom prst="rect">
            <a:avLst/>
          </a:prstGeom>
          <a:gradFill>
            <a:gsLst>
              <a:gs pos="0">
                <a:srgbClr val="704545"/>
              </a:gs>
              <a:gs pos="100000">
                <a:srgbClr val="704545"/>
              </a:gs>
            </a:gsLst>
            <a:lin ang="16200000" scaled="0"/>
          </a:gradFill>
          <a:ln>
            <a:noFill/>
          </a:ln>
          <a:effectLst>
            <a:outerShdw blurRad="38100" dist="12700" dir="2700000" algn="tl" rotWithShape="0">
              <a:prstClr val="black">
                <a:alpha val="35000"/>
              </a:prstClr>
            </a:outerShdw>
          </a:effectLst>
          <a:scene3d>
            <a:camera prst="isometricOffAxis2Left">
              <a:rot lat="1500000" lon="1800000" rev="0"/>
            </a:camera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ctr" anchorCtr="1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Avenir Heavy" panose="02000503020000020003" pitchFamily="2" charset="0"/>
              </a:rPr>
              <a:t>GO:0003924</a:t>
            </a:r>
          </a:p>
          <a:p>
            <a:pPr marL="2540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Avenir Heavy" panose="02000503020000020003" pitchFamily="2" charset="0"/>
              </a:rPr>
              <a:t> GTPase activity</a:t>
            </a: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94DFA4B8-6850-B04C-A113-04BD9BF53107}"/>
              </a:ext>
            </a:extLst>
          </p:cNvPr>
          <p:cNvSpPr/>
          <p:nvPr/>
        </p:nvSpPr>
        <p:spPr>
          <a:xfrm>
            <a:off x="3801061" y="2395042"/>
            <a:ext cx="532920" cy="724174"/>
          </a:xfrm>
          <a:prstGeom prst="rightArrow">
            <a:avLst>
              <a:gd name="adj1" fmla="val 50000"/>
              <a:gd name="adj2" fmla="val 59091"/>
            </a:avLst>
          </a:prstGeom>
          <a:solidFill>
            <a:srgbClr val="6055A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33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EFEFEF"/>
              </a:buClr>
            </a:pPr>
            <a:endParaRPr lang="en-US" dirty="0">
              <a:solidFill>
                <a:srgbClr val="EFEFEF"/>
              </a:solidFill>
            </a:endParaRP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3F2BB7-9760-354B-AAF9-99755F7A36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44" t="24319" r="25166" b="24530"/>
          <a:stretch/>
        </p:blipFill>
        <p:spPr>
          <a:xfrm>
            <a:off x="856625" y="1172270"/>
            <a:ext cx="7424218" cy="3450261"/>
          </a:xfrm>
          <a:prstGeom prst="rect">
            <a:avLst/>
          </a:prstGeom>
          <a:ln>
            <a:solidFill>
              <a:schemeClr val="accent4">
                <a:alpha val="98000"/>
              </a:schemeClr>
            </a:solidFill>
          </a:ln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0154E05-D79D-844C-B530-18038E3C8F05}"/>
              </a:ext>
            </a:extLst>
          </p:cNvPr>
          <p:cNvSpPr/>
          <p:nvPr/>
        </p:nvSpPr>
        <p:spPr>
          <a:xfrm>
            <a:off x="4035288" y="1469570"/>
            <a:ext cx="815008" cy="228601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83EE22E-10D9-4B49-A507-4D94E29C5FFA}"/>
              </a:ext>
            </a:extLst>
          </p:cNvPr>
          <p:cNvSpPr/>
          <p:nvPr/>
        </p:nvSpPr>
        <p:spPr>
          <a:xfrm>
            <a:off x="5009323" y="2002970"/>
            <a:ext cx="1162878" cy="315687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201A34-B466-994B-A4E8-ADF6BDF2486F}"/>
              </a:ext>
            </a:extLst>
          </p:cNvPr>
          <p:cNvSpPr/>
          <p:nvPr/>
        </p:nvSpPr>
        <p:spPr>
          <a:xfrm>
            <a:off x="-3266" y="1012877"/>
            <a:ext cx="9144000" cy="74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hape 110">
            <a:extLst>
              <a:ext uri="{FF2B5EF4-FFF2-40B4-BE49-F238E27FC236}">
                <a16:creationId xmlns:a16="http://schemas.microsoft.com/office/drawing/2014/main" id="{85B3E53A-FB35-5342-9E2B-3AD886F76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23642"/>
            <a:ext cx="9140734" cy="106920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en" sz="4000" b="1" dirty="0">
                <a:solidFill>
                  <a:schemeClr val="accent4"/>
                </a:solidFill>
                <a:latin typeface="Avenir Heavy" panose="02000503020000020003" pitchFamily="2" charset="0"/>
              </a:rPr>
              <a:t>GO Slim Mapper</a:t>
            </a:r>
            <a:br>
              <a:rPr lang="en" sz="4000" b="1" dirty="0">
                <a:solidFill>
                  <a:schemeClr val="accent4"/>
                </a:solidFill>
                <a:latin typeface="Avenir Heavy" panose="02000503020000020003" pitchFamily="2" charset="0"/>
              </a:rPr>
            </a:br>
            <a:r>
              <a:rPr lang="en-US" sz="2400" b="1" i="1" dirty="0">
                <a:solidFill>
                  <a:srgbClr val="800000"/>
                </a:solidFill>
                <a:latin typeface="Avenir Medium Oblique" panose="02000503020000020003" pitchFamily="2" charset="0"/>
                <a:cs typeface="Avenir Medium"/>
              </a:rPr>
              <a:t>yeastgenome.org/</a:t>
            </a:r>
            <a:r>
              <a:rPr lang="en-US" sz="2400" b="1" i="1" dirty="0" err="1">
                <a:solidFill>
                  <a:srgbClr val="800000"/>
                </a:solidFill>
                <a:latin typeface="Avenir Medium Oblique" panose="02000503020000020003" pitchFamily="2" charset="0"/>
                <a:cs typeface="Avenir Medium"/>
              </a:rPr>
              <a:t>goSlimMapper</a:t>
            </a:r>
            <a:endParaRPr sz="2700" b="1" i="1" dirty="0">
              <a:solidFill>
                <a:schemeClr val="accent2"/>
              </a:solidFill>
              <a:latin typeface="Avenir Medium Oblique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42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737C738-8619-6245-9D5D-3D2F50EB8D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39"/>
          <a:stretch/>
        </p:blipFill>
        <p:spPr>
          <a:xfrm>
            <a:off x="109152" y="1486888"/>
            <a:ext cx="8919163" cy="2816721"/>
          </a:xfrm>
          <a:prstGeom prst="rect">
            <a:avLst/>
          </a:prstGeom>
          <a:ln>
            <a:solidFill>
              <a:schemeClr val="accent4">
                <a:alpha val="98000"/>
              </a:schemeClr>
            </a:solidFill>
          </a:ln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5E2FDC-FCC9-5149-95E0-DFD4DE6E9225}"/>
              </a:ext>
            </a:extLst>
          </p:cNvPr>
          <p:cNvSpPr/>
          <p:nvPr/>
        </p:nvSpPr>
        <p:spPr>
          <a:xfrm>
            <a:off x="3075709" y="3325665"/>
            <a:ext cx="2294312" cy="24880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817CE5-9F22-5743-937B-AF91BF00A7A8}"/>
              </a:ext>
            </a:extLst>
          </p:cNvPr>
          <p:cNvSpPr/>
          <p:nvPr/>
        </p:nvSpPr>
        <p:spPr>
          <a:xfrm>
            <a:off x="-3266" y="1012877"/>
            <a:ext cx="9144000" cy="74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110">
            <a:extLst>
              <a:ext uri="{FF2B5EF4-FFF2-40B4-BE49-F238E27FC236}">
                <a16:creationId xmlns:a16="http://schemas.microsoft.com/office/drawing/2014/main" id="{6DA8EF77-43B2-944E-8D3F-093857DB7C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23642"/>
            <a:ext cx="9140734" cy="106920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en" sz="4000" b="1" dirty="0">
                <a:solidFill>
                  <a:schemeClr val="accent4"/>
                </a:solidFill>
                <a:latin typeface="Avenir Heavy" panose="02000503020000020003" pitchFamily="2" charset="0"/>
              </a:rPr>
              <a:t>GO Slim Mapper</a:t>
            </a:r>
            <a:br>
              <a:rPr lang="en" sz="4000" b="1" dirty="0">
                <a:solidFill>
                  <a:schemeClr val="accent4"/>
                </a:solidFill>
                <a:latin typeface="Avenir Heavy" panose="02000503020000020003" pitchFamily="2" charset="0"/>
              </a:rPr>
            </a:br>
            <a:r>
              <a:rPr lang="en-US" sz="2400" b="1" i="1" dirty="0">
                <a:solidFill>
                  <a:srgbClr val="800000"/>
                </a:solidFill>
                <a:latin typeface="Avenir Medium Oblique" panose="02000503020000020003" pitchFamily="2" charset="0"/>
                <a:cs typeface="Avenir Medium"/>
              </a:rPr>
              <a:t>yeastgenome.org/</a:t>
            </a:r>
            <a:r>
              <a:rPr lang="en-US" sz="2400" b="1" i="1" dirty="0" err="1">
                <a:solidFill>
                  <a:srgbClr val="800000"/>
                </a:solidFill>
                <a:latin typeface="Avenir Medium Oblique" panose="02000503020000020003" pitchFamily="2" charset="0"/>
                <a:cs typeface="Avenir Medium"/>
              </a:rPr>
              <a:t>goSlimMapper</a:t>
            </a:r>
            <a:endParaRPr sz="2700" b="1" i="1" dirty="0">
              <a:solidFill>
                <a:schemeClr val="accent2"/>
              </a:solidFill>
              <a:latin typeface="Avenir Medium Oblique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067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EFEFEF"/>
              </a:buClr>
            </a:pPr>
            <a:endParaRPr lang="en-US" dirty="0">
              <a:solidFill>
                <a:srgbClr val="EFEFEF"/>
              </a:solidFill>
            </a:endParaRP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E54E9E-FA4C-1E44-B253-AA8E41F10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79" y="54090"/>
            <a:ext cx="7723043" cy="4668614"/>
          </a:xfrm>
          <a:prstGeom prst="rect">
            <a:avLst/>
          </a:prstGeom>
          <a:ln>
            <a:solidFill>
              <a:schemeClr val="accent4">
                <a:alpha val="98000"/>
              </a:schemeClr>
            </a:solidFill>
          </a:ln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187C66-0792-FA4B-B367-8E63C148949F}"/>
              </a:ext>
            </a:extLst>
          </p:cNvPr>
          <p:cNvSpPr/>
          <p:nvPr/>
        </p:nvSpPr>
        <p:spPr>
          <a:xfrm>
            <a:off x="817320" y="635973"/>
            <a:ext cx="3924795" cy="43612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FAC798-3F33-2D4D-98D2-C68305764F4D}"/>
              </a:ext>
            </a:extLst>
          </p:cNvPr>
          <p:cNvSpPr txBox="1"/>
          <p:nvPr/>
        </p:nvSpPr>
        <p:spPr>
          <a:xfrm>
            <a:off x="5844208" y="126239"/>
            <a:ext cx="1659835" cy="4524315"/>
          </a:xfrm>
          <a:prstGeom prst="rect">
            <a:avLst/>
          </a:prstGeom>
          <a:solidFill>
            <a:schemeClr val="bg1">
              <a:alpha val="81000"/>
            </a:schemeClr>
          </a:solidFill>
          <a:ln w="34925" cap="rnd">
            <a:solidFill>
              <a:schemeClr val="accent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venir Black" panose="02000503020000020003" pitchFamily="2" charset="0"/>
              </a:rPr>
              <a:t>BUB3</a:t>
            </a:r>
          </a:p>
          <a:p>
            <a:r>
              <a:rPr lang="en-US" sz="2400" b="1" dirty="0">
                <a:solidFill>
                  <a:srgbClr val="FF0000"/>
                </a:solidFill>
                <a:latin typeface="Avenir Black" panose="02000503020000020003" pitchFamily="2" charset="0"/>
              </a:rPr>
              <a:t>CSM3</a:t>
            </a:r>
          </a:p>
          <a:p>
            <a:r>
              <a:rPr lang="en-US" sz="2400" b="1" dirty="0">
                <a:solidFill>
                  <a:srgbClr val="FF0000"/>
                </a:solidFill>
                <a:latin typeface="Avenir Black" panose="02000503020000020003" pitchFamily="2" charset="0"/>
              </a:rPr>
              <a:t>CTF4</a:t>
            </a:r>
          </a:p>
          <a:p>
            <a:r>
              <a:rPr lang="en-US" sz="2400" b="1" dirty="0">
                <a:solidFill>
                  <a:srgbClr val="FF0000"/>
                </a:solidFill>
                <a:latin typeface="Avenir Black" panose="02000503020000020003" pitchFamily="2" charset="0"/>
              </a:rPr>
              <a:t>DIA2</a:t>
            </a:r>
          </a:p>
          <a:p>
            <a:r>
              <a:rPr lang="en-US" sz="2400" b="1" dirty="0">
                <a:solidFill>
                  <a:srgbClr val="FF0000"/>
                </a:solidFill>
                <a:latin typeface="Avenir Black" panose="02000503020000020003" pitchFamily="2" charset="0"/>
              </a:rPr>
              <a:t>EST1</a:t>
            </a:r>
          </a:p>
          <a:p>
            <a:r>
              <a:rPr lang="en-US" sz="2400" b="1" dirty="0">
                <a:solidFill>
                  <a:srgbClr val="FF0000"/>
                </a:solidFill>
                <a:latin typeface="Avenir Black" panose="02000503020000020003" pitchFamily="2" charset="0"/>
              </a:rPr>
              <a:t>MAD1</a:t>
            </a:r>
          </a:p>
          <a:p>
            <a:r>
              <a:rPr lang="en-US" sz="2400" b="1" dirty="0">
                <a:solidFill>
                  <a:srgbClr val="FF0000"/>
                </a:solidFill>
                <a:latin typeface="Avenir Black" panose="02000503020000020003" pitchFamily="2" charset="0"/>
              </a:rPr>
              <a:t>MAD2</a:t>
            </a:r>
          </a:p>
          <a:p>
            <a:r>
              <a:rPr lang="en-US" sz="2400" b="1" dirty="0">
                <a:solidFill>
                  <a:srgbClr val="FF0000"/>
                </a:solidFill>
                <a:latin typeface="Avenir Black" panose="02000503020000020003" pitchFamily="2" charset="0"/>
              </a:rPr>
              <a:t>NPL3</a:t>
            </a:r>
          </a:p>
          <a:p>
            <a:r>
              <a:rPr lang="en-US" sz="2400" b="1" dirty="0">
                <a:solidFill>
                  <a:srgbClr val="FF0000"/>
                </a:solidFill>
                <a:latin typeface="Avenir Black" panose="02000503020000020003" pitchFamily="2" charset="0"/>
              </a:rPr>
              <a:t>NPT1</a:t>
            </a:r>
          </a:p>
          <a:p>
            <a:r>
              <a:rPr lang="en-US" sz="2400" b="1" dirty="0">
                <a:solidFill>
                  <a:srgbClr val="FF0000"/>
                </a:solidFill>
                <a:latin typeface="Avenir Black" panose="02000503020000020003" pitchFamily="2" charset="0"/>
              </a:rPr>
              <a:t>SMT3</a:t>
            </a:r>
          </a:p>
          <a:p>
            <a:r>
              <a:rPr lang="en-US" sz="2400" b="1" dirty="0">
                <a:solidFill>
                  <a:srgbClr val="FF0000"/>
                </a:solidFill>
                <a:latin typeface="Avenir Black" panose="02000503020000020003" pitchFamily="2" charset="0"/>
              </a:rPr>
              <a:t>TOF1</a:t>
            </a:r>
          </a:p>
          <a:p>
            <a:r>
              <a:rPr lang="en-US" sz="2400" b="1" dirty="0">
                <a:solidFill>
                  <a:srgbClr val="FF0000"/>
                </a:solidFill>
                <a:latin typeface="Avenir Black" panose="02000503020000020003" pitchFamily="2" charset="0"/>
              </a:rPr>
              <a:t>YMR038C</a:t>
            </a:r>
          </a:p>
        </p:txBody>
      </p:sp>
    </p:spTree>
    <p:extLst>
      <p:ext uri="{BB962C8B-B14F-4D97-AF65-F5344CB8AC3E}">
        <p14:creationId xmlns:p14="http://schemas.microsoft.com/office/powerpoint/2010/main" val="430276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EFEFEF"/>
              </a:buClr>
            </a:pPr>
            <a:endParaRPr lang="en-US" dirty="0">
              <a:solidFill>
                <a:srgbClr val="EFEFEF"/>
              </a:solidFill>
            </a:endParaRP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DD0C53-B558-E740-AC5B-2C8859949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79" y="54090"/>
            <a:ext cx="7723043" cy="4668614"/>
          </a:xfrm>
          <a:prstGeom prst="rect">
            <a:avLst/>
          </a:prstGeom>
          <a:ln>
            <a:solidFill>
              <a:schemeClr val="accent4">
                <a:alpha val="98000"/>
              </a:schemeClr>
            </a:solidFill>
          </a:ln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537B2F-4C8E-B74C-83FF-6090ECE4E35A}"/>
              </a:ext>
            </a:extLst>
          </p:cNvPr>
          <p:cNvSpPr/>
          <p:nvPr/>
        </p:nvSpPr>
        <p:spPr>
          <a:xfrm>
            <a:off x="785191" y="2435087"/>
            <a:ext cx="7056783" cy="3677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33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BE52CB3-67C9-2C41-AFDA-26A95D055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79" y="54090"/>
            <a:ext cx="7723043" cy="4668614"/>
          </a:xfrm>
          <a:prstGeom prst="rect">
            <a:avLst/>
          </a:prstGeom>
          <a:ln>
            <a:solidFill>
              <a:schemeClr val="accent4">
                <a:alpha val="98000"/>
              </a:schemeClr>
            </a:solidFill>
          </a:ln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EFEFEF"/>
              </a:buClr>
            </a:pPr>
            <a:endParaRPr lang="en-US" dirty="0">
              <a:solidFill>
                <a:srgbClr val="EFEFEF"/>
              </a:solidFill>
            </a:endParaRP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191326-0BA1-5144-BA15-14C915B55A77}"/>
              </a:ext>
            </a:extLst>
          </p:cNvPr>
          <p:cNvSpPr/>
          <p:nvPr/>
        </p:nvSpPr>
        <p:spPr>
          <a:xfrm>
            <a:off x="795131" y="3231189"/>
            <a:ext cx="2474843" cy="26738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90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F5B290-DBD6-4D46-A85E-392D5A207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40" y="52822"/>
            <a:ext cx="6675120" cy="4690470"/>
          </a:xfrm>
          <a:prstGeom prst="rect">
            <a:avLst/>
          </a:prstGeom>
          <a:ln>
            <a:solidFill>
              <a:schemeClr val="accent4">
                <a:alpha val="98000"/>
              </a:schemeClr>
            </a:solidFill>
          </a:ln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3753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BE8872-3B64-4F42-971B-97AD0BF28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40" y="52822"/>
            <a:ext cx="6675120" cy="4690470"/>
          </a:xfrm>
          <a:prstGeom prst="rect">
            <a:avLst/>
          </a:prstGeom>
          <a:ln>
            <a:solidFill>
              <a:schemeClr val="accent4">
                <a:alpha val="98000"/>
              </a:schemeClr>
            </a:solidFill>
          </a:ln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EFEFEF"/>
              </a:buClr>
            </a:pPr>
            <a:endParaRPr lang="en-US" dirty="0">
              <a:solidFill>
                <a:srgbClr val="EFEFEF"/>
              </a:solidFill>
            </a:endParaRP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569822-141E-114C-A431-8AE9B553F57C}"/>
              </a:ext>
            </a:extLst>
          </p:cNvPr>
          <p:cNvSpPr/>
          <p:nvPr/>
        </p:nvSpPr>
        <p:spPr>
          <a:xfrm>
            <a:off x="3723989" y="1060333"/>
            <a:ext cx="2792221" cy="94074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511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BE8872-3B64-4F42-971B-97AD0BF28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40" y="52822"/>
            <a:ext cx="6675120" cy="4690470"/>
          </a:xfrm>
          <a:prstGeom prst="rect">
            <a:avLst/>
          </a:prstGeom>
          <a:ln>
            <a:solidFill>
              <a:schemeClr val="accent4">
                <a:alpha val="98000"/>
              </a:schemeClr>
            </a:solidFill>
          </a:ln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EFEFEF"/>
              </a:buClr>
            </a:pPr>
            <a:endParaRPr lang="en-US" dirty="0">
              <a:solidFill>
                <a:srgbClr val="EFEFEF"/>
              </a:solidFill>
            </a:endParaRP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1D6C59-960F-EB4F-A6FE-F8AABB307710}"/>
              </a:ext>
            </a:extLst>
          </p:cNvPr>
          <p:cNvSpPr/>
          <p:nvPr/>
        </p:nvSpPr>
        <p:spPr>
          <a:xfrm>
            <a:off x="1285967" y="1060333"/>
            <a:ext cx="1825809" cy="94074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569822-141E-114C-A431-8AE9B553F57C}"/>
              </a:ext>
            </a:extLst>
          </p:cNvPr>
          <p:cNvSpPr/>
          <p:nvPr/>
        </p:nvSpPr>
        <p:spPr>
          <a:xfrm>
            <a:off x="3723989" y="1060333"/>
            <a:ext cx="2792221" cy="94074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12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BE8872-3B64-4F42-971B-97AD0BF28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40" y="52822"/>
            <a:ext cx="6675120" cy="4690470"/>
          </a:xfrm>
          <a:prstGeom prst="rect">
            <a:avLst/>
          </a:prstGeom>
          <a:ln>
            <a:solidFill>
              <a:schemeClr val="accent4">
                <a:alpha val="98000"/>
              </a:schemeClr>
            </a:solidFill>
          </a:ln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D73A03-9271-EB46-8B53-A1EF59DD17B0}"/>
              </a:ext>
            </a:extLst>
          </p:cNvPr>
          <p:cNvSpPr/>
          <p:nvPr/>
        </p:nvSpPr>
        <p:spPr>
          <a:xfrm>
            <a:off x="1295329" y="1131520"/>
            <a:ext cx="2179178" cy="19655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860731-AE87-E84B-AD26-B6E87EC186D0}"/>
              </a:ext>
            </a:extLst>
          </p:cNvPr>
          <p:cNvSpPr/>
          <p:nvPr/>
        </p:nvSpPr>
        <p:spPr>
          <a:xfrm>
            <a:off x="1295329" y="1444750"/>
            <a:ext cx="2179178" cy="19655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A9C4FA-6467-CB4D-BB5D-4C508831A248}"/>
              </a:ext>
            </a:extLst>
          </p:cNvPr>
          <p:cNvSpPr/>
          <p:nvPr/>
        </p:nvSpPr>
        <p:spPr>
          <a:xfrm>
            <a:off x="1295329" y="2071211"/>
            <a:ext cx="2179178" cy="19655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194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0" y="18226"/>
            <a:ext cx="9140734" cy="106920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4"/>
                </a:solidFill>
                <a:latin typeface="Avenir Heavy" panose="02000503020000020003" pitchFamily="2" charset="0"/>
              </a:rPr>
              <a:t>Gene Ontology overview</a:t>
            </a:r>
            <a:endParaRPr sz="4000" b="1" dirty="0">
              <a:solidFill>
                <a:schemeClr val="accent4"/>
              </a:solidFill>
              <a:latin typeface="Avenir Heavy" panose="02000503020000020003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6E0A6-1DF8-0E40-BF60-F0C125917A60}"/>
              </a:ext>
            </a:extLst>
          </p:cNvPr>
          <p:cNvSpPr/>
          <p:nvPr/>
        </p:nvSpPr>
        <p:spPr>
          <a:xfrm>
            <a:off x="-3266" y="1012877"/>
            <a:ext cx="9144000" cy="74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hape 111">
            <a:extLst>
              <a:ext uri="{FF2B5EF4-FFF2-40B4-BE49-F238E27FC236}">
                <a16:creationId xmlns:a16="http://schemas.microsoft.com/office/drawing/2014/main" id="{2849ADB1-3391-CC44-B976-2734B1AF67AF}"/>
              </a:ext>
            </a:extLst>
          </p:cNvPr>
          <p:cNvSpPr txBox="1">
            <a:spLocks/>
          </p:cNvSpPr>
          <p:nvPr/>
        </p:nvSpPr>
        <p:spPr>
          <a:xfrm>
            <a:off x="888124" y="1153468"/>
            <a:ext cx="7672552" cy="610242"/>
          </a:xfrm>
          <a:prstGeom prst="rect">
            <a:avLst/>
          </a:prstGeom>
          <a:gradFill>
            <a:gsLst>
              <a:gs pos="0">
                <a:srgbClr val="F48A26"/>
              </a:gs>
              <a:gs pos="100000">
                <a:srgbClr val="E3A468"/>
              </a:gs>
            </a:gsLst>
            <a:lin ang="16200000" scaled="0"/>
          </a:gradFill>
          <a:ln>
            <a:noFill/>
          </a:ln>
          <a:effectLst>
            <a:outerShdw blurRad="38100" dist="12700" dir="27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spcFirstLastPara="1" wrap="square" lIns="91425" tIns="45700" rIns="91425" bIns="4570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Avenir Heavy" panose="02000503020000020003" pitchFamily="2" charset="0"/>
              </a:rPr>
              <a:t>GO:0006366 transcription by RNA polymerase II</a:t>
            </a:r>
          </a:p>
        </p:txBody>
      </p:sp>
    </p:spTree>
    <p:extLst>
      <p:ext uri="{BB962C8B-B14F-4D97-AF65-F5344CB8AC3E}">
        <p14:creationId xmlns:p14="http://schemas.microsoft.com/office/powerpoint/2010/main" val="1687019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BE8872-3B64-4F42-971B-97AD0BF28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40" y="52822"/>
            <a:ext cx="6675120" cy="4690470"/>
          </a:xfrm>
          <a:prstGeom prst="rect">
            <a:avLst/>
          </a:prstGeom>
          <a:ln>
            <a:solidFill>
              <a:schemeClr val="accent4">
                <a:alpha val="98000"/>
              </a:schemeClr>
            </a:solidFill>
          </a:ln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370688-BC91-1B4F-BB5D-8711F7A512AA}"/>
              </a:ext>
            </a:extLst>
          </p:cNvPr>
          <p:cNvSpPr/>
          <p:nvPr/>
        </p:nvSpPr>
        <p:spPr>
          <a:xfrm>
            <a:off x="1296264" y="2684283"/>
            <a:ext cx="2179178" cy="19655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4B5FB9-AB7C-5449-98B6-C70C2B90E0BF}"/>
              </a:ext>
            </a:extLst>
          </p:cNvPr>
          <p:cNvSpPr/>
          <p:nvPr/>
        </p:nvSpPr>
        <p:spPr>
          <a:xfrm>
            <a:off x="1296264" y="3314204"/>
            <a:ext cx="2179178" cy="19655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C019B8-A6D1-0342-9095-EB6A4E1D5089}"/>
              </a:ext>
            </a:extLst>
          </p:cNvPr>
          <p:cNvSpPr/>
          <p:nvPr/>
        </p:nvSpPr>
        <p:spPr>
          <a:xfrm>
            <a:off x="1296264" y="3618269"/>
            <a:ext cx="2179178" cy="19655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8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EFEFEF"/>
              </a:buClr>
            </a:pPr>
            <a:endParaRPr lang="en-US" dirty="0">
              <a:solidFill>
                <a:srgbClr val="EFEFEF"/>
              </a:solidFill>
            </a:endParaRP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CA7C9CDE-2292-494D-96ED-9802C6492D57}"/>
              </a:ext>
            </a:extLst>
          </p:cNvPr>
          <p:cNvSpPr/>
          <p:nvPr/>
        </p:nvSpPr>
        <p:spPr>
          <a:xfrm>
            <a:off x="1707666" y="2290014"/>
            <a:ext cx="1199964" cy="711452"/>
          </a:xfrm>
          <a:prstGeom prst="rightArrow">
            <a:avLst>
              <a:gd name="adj1" fmla="val 50000"/>
              <a:gd name="adj2" fmla="val 59091"/>
            </a:avLst>
          </a:prstGeom>
          <a:solidFill>
            <a:srgbClr val="6055A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CC8416-7244-CB41-ADE6-A349FF37C6E0}"/>
              </a:ext>
            </a:extLst>
          </p:cNvPr>
          <p:cNvGrpSpPr/>
          <p:nvPr/>
        </p:nvGrpSpPr>
        <p:grpSpPr>
          <a:xfrm>
            <a:off x="2680918" y="1762718"/>
            <a:ext cx="2313595" cy="2228421"/>
            <a:chOff x="2738489" y="1778032"/>
            <a:chExt cx="2313595" cy="2228421"/>
          </a:xfrm>
        </p:grpSpPr>
        <p:pic>
          <p:nvPicPr>
            <p:cNvPr id="12" name="Picture 11" descr="go-logo.large.png">
              <a:extLst>
                <a:ext uri="{FF2B5EF4-FFF2-40B4-BE49-F238E27FC236}">
                  <a16:creationId xmlns:a16="http://schemas.microsoft.com/office/drawing/2014/main" id="{E98C759D-06E5-8C4B-B96E-F5739CDD01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973"/>
            <a:stretch/>
          </p:blipFill>
          <p:spPr>
            <a:xfrm>
              <a:off x="2987534" y="1778032"/>
              <a:ext cx="1987049" cy="1739366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3A2A97-2F38-E44C-BCE7-679EA8F6AF48}"/>
                </a:ext>
              </a:extLst>
            </p:cNvPr>
            <p:cNvSpPr/>
            <p:nvPr/>
          </p:nvSpPr>
          <p:spPr>
            <a:xfrm>
              <a:off x="2738489" y="3601537"/>
              <a:ext cx="2313595" cy="404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>
                  <a:latin typeface="Avenir Heavy"/>
                  <a:cs typeface="Avenir Heavy"/>
                </a:rPr>
                <a:t>GO Term Finder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32A4473-AD30-0145-AEF2-E618A218B6F6}"/>
              </a:ext>
            </a:extLst>
          </p:cNvPr>
          <p:cNvGrpSpPr/>
          <p:nvPr/>
        </p:nvGrpSpPr>
        <p:grpSpPr>
          <a:xfrm>
            <a:off x="5965350" y="1200151"/>
            <a:ext cx="2985095" cy="3640176"/>
            <a:chOff x="5605597" y="1153186"/>
            <a:chExt cx="2985095" cy="3640176"/>
          </a:xfrm>
        </p:grpSpPr>
        <p:pic>
          <p:nvPicPr>
            <p:cNvPr id="14" name="Picture 13" descr="Screen Shot 2018-08-22 at 10.04.44 AM.png">
              <a:extLst>
                <a:ext uri="{FF2B5EF4-FFF2-40B4-BE49-F238E27FC236}">
                  <a16:creationId xmlns:a16="http://schemas.microsoft.com/office/drawing/2014/main" id="{E0211E54-AE0E-764C-808E-3D4448359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8859" y="1153186"/>
              <a:ext cx="2683350" cy="307963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FEA5B37-EFD7-3745-B681-7D035B37189D}"/>
                </a:ext>
              </a:extLst>
            </p:cNvPr>
            <p:cNvSpPr/>
            <p:nvPr/>
          </p:nvSpPr>
          <p:spPr>
            <a:xfrm>
              <a:off x="5605597" y="4388446"/>
              <a:ext cx="2985095" cy="404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500" dirty="0">
                  <a:latin typeface="Avenir Heavy"/>
                  <a:cs typeface="Avenir Heavy"/>
                </a:rPr>
                <a:t>Associated Functions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98651C1-6D1C-5F46-921C-D3E82CA99423}"/>
              </a:ext>
            </a:extLst>
          </p:cNvPr>
          <p:cNvSpPr/>
          <p:nvPr/>
        </p:nvSpPr>
        <p:spPr>
          <a:xfrm>
            <a:off x="-3266" y="1012877"/>
            <a:ext cx="9144000" cy="74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hape 110">
            <a:extLst>
              <a:ext uri="{FF2B5EF4-FFF2-40B4-BE49-F238E27FC236}">
                <a16:creationId xmlns:a16="http://schemas.microsoft.com/office/drawing/2014/main" id="{29E88BE8-0C24-0541-8847-BC03A28E7E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23642"/>
            <a:ext cx="9140734" cy="106920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en" sz="4000" b="1" dirty="0">
                <a:solidFill>
                  <a:schemeClr val="accent4"/>
                </a:solidFill>
                <a:latin typeface="Avenir Heavy" panose="02000503020000020003" pitchFamily="2" charset="0"/>
              </a:rPr>
              <a:t>GO Term Finder</a:t>
            </a:r>
            <a:br>
              <a:rPr lang="en" sz="4000" b="1" dirty="0">
                <a:solidFill>
                  <a:schemeClr val="accent4"/>
                </a:solidFill>
                <a:latin typeface="Avenir Heavy" panose="02000503020000020003" pitchFamily="2" charset="0"/>
              </a:rPr>
            </a:br>
            <a:r>
              <a:rPr lang="en-US" sz="2400" b="1" i="1" dirty="0">
                <a:solidFill>
                  <a:srgbClr val="800000"/>
                </a:solidFill>
                <a:latin typeface="Avenir Medium Oblique" panose="02000503020000020003" pitchFamily="2" charset="0"/>
                <a:cs typeface="Avenir Medium"/>
              </a:rPr>
              <a:t>yeastgenome.org/goTermFinder</a:t>
            </a:r>
            <a:endParaRPr sz="2700" b="1" i="1" dirty="0">
              <a:solidFill>
                <a:schemeClr val="accent2"/>
              </a:solidFill>
              <a:latin typeface="Avenir Medium Oblique" panose="02000503020000020003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57B029-D4AB-BB47-B7D1-E0F1FA55A9CF}"/>
              </a:ext>
            </a:extLst>
          </p:cNvPr>
          <p:cNvGrpSpPr/>
          <p:nvPr/>
        </p:nvGrpSpPr>
        <p:grpSpPr>
          <a:xfrm>
            <a:off x="246820" y="1778032"/>
            <a:ext cx="2039102" cy="2734905"/>
            <a:chOff x="279229" y="1785643"/>
            <a:chExt cx="2039102" cy="273490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1568B88-AE7D-5F49-AE0F-FC52DCE7AF8A}"/>
                </a:ext>
              </a:extLst>
            </p:cNvPr>
            <p:cNvSpPr/>
            <p:nvPr/>
          </p:nvSpPr>
          <p:spPr>
            <a:xfrm>
              <a:off x="403752" y="1785643"/>
              <a:ext cx="1265774" cy="1735416"/>
            </a:xfrm>
            <a:prstGeom prst="rect">
              <a:avLst/>
            </a:prstGeom>
            <a:solidFill>
              <a:schemeClr val="accent5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B4F323-0566-F248-8871-BCC51EB337ED}"/>
                </a:ext>
              </a:extLst>
            </p:cNvPr>
            <p:cNvSpPr/>
            <p:nvPr/>
          </p:nvSpPr>
          <p:spPr>
            <a:xfrm>
              <a:off x="279229" y="3605198"/>
              <a:ext cx="1424258" cy="404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>
                  <a:latin typeface="Avenir Heavy"/>
                  <a:cs typeface="Avenir Heavy"/>
                </a:rPr>
                <a:t>Gene List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877940-DB8A-4241-B528-5A17C1AF19C8}"/>
                </a:ext>
              </a:extLst>
            </p:cNvPr>
            <p:cNvSpPr/>
            <p:nvPr/>
          </p:nvSpPr>
          <p:spPr>
            <a:xfrm>
              <a:off x="523391" y="1955676"/>
              <a:ext cx="1006304" cy="42856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2300" dirty="0">
                  <a:latin typeface="Avenir Heavy"/>
                  <a:cs typeface="Avenir Heavy"/>
                </a:rPr>
                <a:t>ENO2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010D158-B063-3F4F-81A1-69B49EE0FE4D}"/>
                </a:ext>
              </a:extLst>
            </p:cNvPr>
            <p:cNvSpPr/>
            <p:nvPr/>
          </p:nvSpPr>
          <p:spPr>
            <a:xfrm>
              <a:off x="539595" y="2440757"/>
              <a:ext cx="973896" cy="44861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150" dirty="0">
                  <a:latin typeface="Avenir Heavy"/>
                  <a:cs typeface="Avenir Heavy"/>
                </a:rPr>
                <a:t>TDH1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0A1E4F-BEF5-F541-B098-D83D64C51C5E}"/>
                </a:ext>
              </a:extLst>
            </p:cNvPr>
            <p:cNvSpPr/>
            <p:nvPr/>
          </p:nvSpPr>
          <p:spPr>
            <a:xfrm>
              <a:off x="539595" y="2925836"/>
              <a:ext cx="973896" cy="45677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200" dirty="0">
                  <a:latin typeface="Avenir Heavy"/>
                  <a:cs typeface="Avenir Heavy"/>
                </a:rPr>
                <a:t>GLK1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0CDD6D-877D-EF4A-9790-9EE421372264}"/>
                </a:ext>
              </a:extLst>
            </p:cNvPr>
            <p:cNvSpPr txBox="1"/>
            <p:nvPr/>
          </p:nvSpPr>
          <p:spPr>
            <a:xfrm>
              <a:off x="2133600" y="4212771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2" name="Right Arrow 21">
            <a:extLst>
              <a:ext uri="{FF2B5EF4-FFF2-40B4-BE49-F238E27FC236}">
                <a16:creationId xmlns:a16="http://schemas.microsoft.com/office/drawing/2014/main" id="{692BED1A-458D-574A-A712-24A6E0A94D32}"/>
              </a:ext>
            </a:extLst>
          </p:cNvPr>
          <p:cNvSpPr/>
          <p:nvPr/>
        </p:nvSpPr>
        <p:spPr>
          <a:xfrm>
            <a:off x="4803486" y="2271259"/>
            <a:ext cx="1199964" cy="711452"/>
          </a:xfrm>
          <a:prstGeom prst="rightArrow">
            <a:avLst>
              <a:gd name="adj1" fmla="val 50000"/>
              <a:gd name="adj2" fmla="val 59091"/>
            </a:avLst>
          </a:prstGeom>
          <a:solidFill>
            <a:srgbClr val="6055A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84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43544" y="600238"/>
            <a:ext cx="5697335" cy="393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000" dirty="0">
                <a:solidFill>
                  <a:srgbClr val="800000"/>
                </a:solidFill>
                <a:latin typeface="Avenir Heavy"/>
                <a:cs typeface="Avenir Heavy"/>
              </a:rPr>
              <a:t>SGD Website</a:t>
            </a:r>
            <a:br>
              <a:rPr lang="en-US" sz="2000" dirty="0">
                <a:solidFill>
                  <a:srgbClr val="6961AB"/>
                </a:solidFill>
                <a:latin typeface="Avenir Heavy"/>
                <a:cs typeface="Avenir Heavy"/>
              </a:rPr>
            </a:br>
            <a:r>
              <a:rPr lang="en-US" sz="2000" b="1" dirty="0" err="1">
                <a:solidFill>
                  <a:srgbClr val="000000"/>
                </a:solidFill>
                <a:latin typeface="Avenir Light"/>
                <a:cs typeface="Avenir Light"/>
              </a:rPr>
              <a:t>yeastgenome.org</a:t>
            </a:r>
            <a:br>
              <a:rPr lang="en-US" sz="2000" b="1" dirty="0">
                <a:latin typeface="Avenir Light"/>
                <a:cs typeface="Avenir Light"/>
              </a:rPr>
            </a:br>
            <a:br>
              <a:rPr lang="en-US" sz="2000" dirty="0">
                <a:solidFill>
                  <a:srgbClr val="800000"/>
                </a:solidFill>
                <a:latin typeface="Avenir Heavy"/>
                <a:cs typeface="Avenir Heavy"/>
              </a:rPr>
            </a:br>
            <a:r>
              <a:rPr lang="en-US" sz="2000" dirty="0">
                <a:solidFill>
                  <a:srgbClr val="800000"/>
                </a:solidFill>
                <a:latin typeface="Avenir Heavy"/>
                <a:cs typeface="Avenir Heavy"/>
              </a:rPr>
              <a:t>Questions/Comments</a:t>
            </a:r>
            <a:br>
              <a:rPr lang="en-US" sz="2000" dirty="0">
                <a:solidFill>
                  <a:srgbClr val="800000"/>
                </a:solidFill>
                <a:latin typeface="Avenir Heavy"/>
                <a:cs typeface="Avenir Heavy"/>
              </a:rPr>
            </a:br>
            <a:r>
              <a:rPr lang="en-US" sz="2000" b="1" dirty="0" err="1">
                <a:solidFill>
                  <a:schemeClr val="tx1"/>
                </a:solidFill>
                <a:latin typeface="Avenir Light"/>
                <a:cs typeface="Avenir Light"/>
              </a:rPr>
              <a:t>sgd-helpdesk@lists.stanford.edu</a:t>
            </a:r>
            <a:br>
              <a:rPr lang="en-US" sz="2000" b="1" dirty="0">
                <a:latin typeface="Avenir Light"/>
                <a:cs typeface="Avenir Light"/>
              </a:rPr>
            </a:br>
            <a:br>
              <a:rPr lang="en-US" sz="2000" dirty="0">
                <a:solidFill>
                  <a:srgbClr val="6961AB"/>
                </a:solidFill>
                <a:latin typeface="Avenir Heavy"/>
                <a:cs typeface="Avenir Heavy"/>
              </a:rPr>
            </a:br>
            <a:r>
              <a:rPr lang="en-US" sz="2000" dirty="0">
                <a:solidFill>
                  <a:srgbClr val="800000"/>
                </a:solidFill>
                <a:latin typeface="Avenir Heavy"/>
                <a:cs typeface="Avenir Heavy"/>
              </a:rPr>
              <a:t>YouTube Channel</a:t>
            </a:r>
            <a:br>
              <a:rPr lang="en-US" sz="2000" dirty="0">
                <a:solidFill>
                  <a:srgbClr val="800000"/>
                </a:solidFill>
                <a:latin typeface="Avenir Heavy"/>
                <a:cs typeface="Avenir Heavy"/>
              </a:rPr>
            </a:br>
            <a:r>
              <a:rPr lang="en-US" sz="2000" b="1" dirty="0" err="1">
                <a:solidFill>
                  <a:srgbClr val="000000"/>
                </a:solidFill>
                <a:latin typeface="Avenir Light"/>
                <a:cs typeface="Avenir Light"/>
              </a:rPr>
              <a:t>youtube.com</a:t>
            </a:r>
            <a:r>
              <a:rPr lang="en-US" sz="2000" b="1" dirty="0">
                <a:solidFill>
                  <a:srgbClr val="000000"/>
                </a:solidFill>
                <a:latin typeface="Avenir Light"/>
                <a:cs typeface="Avenir Light"/>
              </a:rPr>
              <a:t>/</a:t>
            </a:r>
            <a:r>
              <a:rPr lang="en-US" sz="2000" b="1" dirty="0" err="1">
                <a:solidFill>
                  <a:srgbClr val="000000"/>
                </a:solidFill>
                <a:latin typeface="Avenir Light"/>
                <a:cs typeface="Avenir Light"/>
              </a:rPr>
              <a:t>SaccharomycesGenomeDatabase</a:t>
            </a:r>
            <a:endParaRPr lang="en-US" sz="2000" b="1" dirty="0">
              <a:solidFill>
                <a:srgbClr val="000000"/>
              </a:solidFill>
              <a:latin typeface="Avenir Light"/>
              <a:cs typeface="Avenir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56582"/>
            <a:ext cx="91439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i="1" dirty="0">
                <a:latin typeface="Avenir Heavy"/>
                <a:cs typeface="Avenir Heavy"/>
              </a:rPr>
              <a:t>Thank you!</a:t>
            </a:r>
            <a:endParaRPr lang="en-US" sz="4500" i="1" dirty="0"/>
          </a:p>
        </p:txBody>
      </p:sp>
      <p:sp>
        <p:nvSpPr>
          <p:cNvPr id="28" name="Rectangle 27"/>
          <p:cNvSpPr/>
          <p:nvPr/>
        </p:nvSpPr>
        <p:spPr>
          <a:xfrm>
            <a:off x="0" y="4480173"/>
            <a:ext cx="9143999" cy="663327"/>
          </a:xfrm>
          <a:prstGeom prst="rect">
            <a:avLst/>
          </a:prstGeom>
          <a:solidFill>
            <a:srgbClr val="5F49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85207"/>
            <a:ext cx="1280586" cy="658293"/>
          </a:xfrm>
          <a:prstGeom prst="rect">
            <a:avLst/>
          </a:prstGeom>
        </p:spPr>
      </p:pic>
      <p:sp>
        <p:nvSpPr>
          <p:cNvPr id="30" name="Content Placeholder 5"/>
          <p:cNvSpPr txBox="1">
            <a:spLocks/>
          </p:cNvSpPr>
          <p:nvPr/>
        </p:nvSpPr>
        <p:spPr>
          <a:xfrm>
            <a:off x="1691369" y="4442713"/>
            <a:ext cx="6197913" cy="639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800000"/>
              </a:buClr>
              <a:buFont typeface="Arial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Avenir Light"/>
                <a:ea typeface="+mn-ea"/>
                <a:cs typeface="Avenir Ligh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800000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800000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800000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800000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300" dirty="0">
                <a:solidFill>
                  <a:schemeClr val="bg1"/>
                </a:solidFill>
              </a:rPr>
              <a:t>yeastgenome</a:t>
            </a:r>
          </a:p>
        </p:txBody>
      </p:sp>
      <p:sp>
        <p:nvSpPr>
          <p:cNvPr id="31" name="Content Placeholder 5"/>
          <p:cNvSpPr txBox="1">
            <a:spLocks/>
          </p:cNvSpPr>
          <p:nvPr/>
        </p:nvSpPr>
        <p:spPr>
          <a:xfrm>
            <a:off x="1270004" y="4521004"/>
            <a:ext cx="8149211" cy="639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800000"/>
              </a:buClr>
              <a:buFont typeface="Arial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Avenir Light"/>
                <a:ea typeface="+mn-ea"/>
                <a:cs typeface="Avenir Ligh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800000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800000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800000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800000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300" dirty="0">
                <a:solidFill>
                  <a:schemeClr val="bg1"/>
                </a:solidFill>
              </a:rPr>
              <a:t>@</a:t>
            </a:r>
          </a:p>
        </p:txBody>
      </p:sp>
      <p:sp>
        <p:nvSpPr>
          <p:cNvPr id="3" name="Rectangle 2"/>
          <p:cNvSpPr/>
          <p:nvPr/>
        </p:nvSpPr>
        <p:spPr>
          <a:xfrm>
            <a:off x="5462472" y="1301015"/>
            <a:ext cx="3809815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  <a:latin typeface="Avenir Heavy"/>
                <a:cs typeface="Avenir Heavy"/>
              </a:rPr>
              <a:t>Download this presentation</a:t>
            </a:r>
          </a:p>
          <a:p>
            <a:r>
              <a:rPr lang="en-US" sz="2000" b="1" dirty="0" err="1">
                <a:latin typeface="Avenir Light"/>
                <a:cs typeface="Avenir Light"/>
              </a:rPr>
              <a:t>bit.ly</a:t>
            </a:r>
            <a:r>
              <a:rPr lang="en-US" sz="2000" b="1" dirty="0">
                <a:latin typeface="Avenir Light"/>
                <a:cs typeface="Avenir Light"/>
              </a:rPr>
              <a:t>/ICYGMB2019</a:t>
            </a:r>
            <a:endParaRPr lang="en-US" sz="2000" dirty="0"/>
          </a:p>
        </p:txBody>
      </p:sp>
      <p:pic>
        <p:nvPicPr>
          <p:cNvPr id="4" name="Picture 3" descr="superbu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97" y="2410859"/>
            <a:ext cx="2030994" cy="1251915"/>
          </a:xfrm>
          <a:prstGeom prst="rect">
            <a:avLst/>
          </a:prstGeom>
        </p:spPr>
      </p:pic>
      <p:pic>
        <p:nvPicPr>
          <p:cNvPr id="5" name="Picture 4" descr="sgd-logo-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152" y="4451111"/>
            <a:ext cx="2585546" cy="72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0" y="18226"/>
            <a:ext cx="9140734" cy="106920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4"/>
                </a:solidFill>
                <a:latin typeface="Avenir Heavy" panose="02000503020000020003" pitchFamily="2" charset="0"/>
              </a:rPr>
              <a:t>Gene Ontology overview</a:t>
            </a:r>
            <a:endParaRPr sz="4000" b="1" dirty="0">
              <a:solidFill>
                <a:schemeClr val="accent4"/>
              </a:solidFill>
              <a:latin typeface="Avenir Heavy" panose="02000503020000020003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6E0A6-1DF8-0E40-BF60-F0C125917A60}"/>
              </a:ext>
            </a:extLst>
          </p:cNvPr>
          <p:cNvSpPr/>
          <p:nvPr/>
        </p:nvSpPr>
        <p:spPr>
          <a:xfrm>
            <a:off x="-3266" y="1012877"/>
            <a:ext cx="9144000" cy="74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hape 111">
            <a:extLst>
              <a:ext uri="{FF2B5EF4-FFF2-40B4-BE49-F238E27FC236}">
                <a16:creationId xmlns:a16="http://schemas.microsoft.com/office/drawing/2014/main" id="{2849ADB1-3391-CC44-B976-2734B1AF67AF}"/>
              </a:ext>
            </a:extLst>
          </p:cNvPr>
          <p:cNvSpPr txBox="1">
            <a:spLocks/>
          </p:cNvSpPr>
          <p:nvPr/>
        </p:nvSpPr>
        <p:spPr>
          <a:xfrm>
            <a:off x="888124" y="1153468"/>
            <a:ext cx="7672552" cy="610242"/>
          </a:xfrm>
          <a:prstGeom prst="rect">
            <a:avLst/>
          </a:prstGeom>
          <a:gradFill>
            <a:gsLst>
              <a:gs pos="0">
                <a:srgbClr val="F48A26"/>
              </a:gs>
              <a:gs pos="100000">
                <a:srgbClr val="E3A468"/>
              </a:gs>
            </a:gsLst>
            <a:lin ang="16200000" scaled="0"/>
          </a:gradFill>
          <a:ln>
            <a:noFill/>
          </a:ln>
          <a:effectLst>
            <a:outerShdw blurRad="38100" dist="12700" dir="27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spcFirstLastPara="1" wrap="square" lIns="91425" tIns="45700" rIns="91425" bIns="4570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Avenir Heavy" panose="02000503020000020003" pitchFamily="2" charset="0"/>
              </a:rPr>
              <a:t>GO:0006366 transcription by RNA polymerase II</a:t>
            </a:r>
          </a:p>
        </p:txBody>
      </p:sp>
      <p:sp>
        <p:nvSpPr>
          <p:cNvPr id="7" name="Shape 111">
            <a:extLst>
              <a:ext uri="{FF2B5EF4-FFF2-40B4-BE49-F238E27FC236}">
                <a16:creationId xmlns:a16="http://schemas.microsoft.com/office/drawing/2014/main" id="{259D3129-98DC-7E48-B72C-BC6549C7B441}"/>
              </a:ext>
            </a:extLst>
          </p:cNvPr>
          <p:cNvSpPr txBox="1">
            <a:spLocks/>
          </p:cNvSpPr>
          <p:nvPr/>
        </p:nvSpPr>
        <p:spPr>
          <a:xfrm>
            <a:off x="97367" y="2194029"/>
            <a:ext cx="8949267" cy="1056191"/>
          </a:xfrm>
          <a:prstGeom prst="rect">
            <a:avLst/>
          </a:prstGeom>
          <a:gradFill>
            <a:gsLst>
              <a:gs pos="0">
                <a:srgbClr val="F48A26"/>
              </a:gs>
              <a:gs pos="100000">
                <a:srgbClr val="E3A468"/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bg1">
                <a:lumMod val="65000"/>
              </a:schemeClr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Avenir Heavy" panose="02000503020000020003" pitchFamily="2" charset="0"/>
              </a:rPr>
              <a:t>GO:0072367 </a:t>
            </a:r>
            <a:r>
              <a:rPr lang="en-US" sz="2400" b="1" dirty="0">
                <a:solidFill>
                  <a:schemeClr val="tx1"/>
                </a:solidFill>
                <a:latin typeface="Avenir Heavy" panose="02000503020000020003" pitchFamily="2" charset="0"/>
              </a:rPr>
              <a:t>regulation of lipid transport by regulation of </a:t>
            </a:r>
            <a:r>
              <a:rPr lang="en-US" sz="2400" b="1" dirty="0">
                <a:solidFill>
                  <a:schemeClr val="bg1"/>
                </a:solidFill>
                <a:latin typeface="Avenir Heavy" panose="02000503020000020003" pitchFamily="2" charset="0"/>
              </a:rPr>
              <a:t>transcription from RNA polymerase II promoter</a:t>
            </a:r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7A8E13B7-7FD4-2E4C-B672-097C25B47A05}"/>
              </a:ext>
            </a:extLst>
          </p:cNvPr>
          <p:cNvSpPr/>
          <p:nvPr/>
        </p:nvSpPr>
        <p:spPr>
          <a:xfrm>
            <a:off x="4233017" y="1801164"/>
            <a:ext cx="982766" cy="3578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1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0" y="18226"/>
            <a:ext cx="9140734" cy="106920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4"/>
                </a:solidFill>
                <a:latin typeface="Avenir Heavy" panose="02000503020000020003" pitchFamily="2" charset="0"/>
              </a:rPr>
              <a:t>Gene Ontology overview</a:t>
            </a:r>
            <a:endParaRPr sz="4000" b="1" dirty="0">
              <a:solidFill>
                <a:schemeClr val="accent4"/>
              </a:solidFill>
              <a:latin typeface="Avenir Heavy" panose="02000503020000020003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6E0A6-1DF8-0E40-BF60-F0C125917A60}"/>
              </a:ext>
            </a:extLst>
          </p:cNvPr>
          <p:cNvSpPr/>
          <p:nvPr/>
        </p:nvSpPr>
        <p:spPr>
          <a:xfrm>
            <a:off x="-3266" y="1012877"/>
            <a:ext cx="9144000" cy="74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hape 111">
            <a:extLst>
              <a:ext uri="{FF2B5EF4-FFF2-40B4-BE49-F238E27FC236}">
                <a16:creationId xmlns:a16="http://schemas.microsoft.com/office/drawing/2014/main" id="{2849ADB1-3391-CC44-B976-2734B1AF67AF}"/>
              </a:ext>
            </a:extLst>
          </p:cNvPr>
          <p:cNvSpPr txBox="1">
            <a:spLocks/>
          </p:cNvSpPr>
          <p:nvPr/>
        </p:nvSpPr>
        <p:spPr>
          <a:xfrm>
            <a:off x="888124" y="1153468"/>
            <a:ext cx="7672552" cy="610242"/>
          </a:xfrm>
          <a:prstGeom prst="rect">
            <a:avLst/>
          </a:prstGeom>
          <a:gradFill>
            <a:gsLst>
              <a:gs pos="0">
                <a:srgbClr val="F48A26"/>
              </a:gs>
              <a:gs pos="100000">
                <a:srgbClr val="E3A468"/>
              </a:gs>
            </a:gsLst>
            <a:lin ang="16200000" scaled="0"/>
          </a:gradFill>
          <a:ln>
            <a:noFill/>
          </a:ln>
          <a:effectLst>
            <a:outerShdw blurRad="38100" dist="12700" dir="27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spcFirstLastPara="1" wrap="square" lIns="91425" tIns="45700" rIns="91425" bIns="4570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Avenir Heavy" panose="02000503020000020003" pitchFamily="2" charset="0"/>
              </a:rPr>
              <a:t>GO:0006366 transcription by RNA polymerase II</a:t>
            </a:r>
          </a:p>
        </p:txBody>
      </p:sp>
      <p:sp>
        <p:nvSpPr>
          <p:cNvPr id="15" name="Shape 111">
            <a:extLst>
              <a:ext uri="{FF2B5EF4-FFF2-40B4-BE49-F238E27FC236}">
                <a16:creationId xmlns:a16="http://schemas.microsoft.com/office/drawing/2014/main" id="{D219746E-F443-104F-A279-6624A05049F9}"/>
              </a:ext>
            </a:extLst>
          </p:cNvPr>
          <p:cNvSpPr txBox="1">
            <a:spLocks/>
          </p:cNvSpPr>
          <p:nvPr/>
        </p:nvSpPr>
        <p:spPr>
          <a:xfrm>
            <a:off x="97367" y="3678070"/>
            <a:ext cx="8949267" cy="1058423"/>
          </a:xfrm>
          <a:prstGeom prst="rect">
            <a:avLst/>
          </a:prstGeom>
          <a:gradFill>
            <a:gsLst>
              <a:gs pos="0">
                <a:srgbClr val="F48A26"/>
              </a:gs>
              <a:gs pos="100000">
                <a:srgbClr val="E3A468"/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bg1">
                <a:lumMod val="65000"/>
              </a:schemeClr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Avenir Heavy" panose="02000503020000020003" pitchFamily="2" charset="0"/>
              </a:rPr>
              <a:t>GO:0035968 regulation of </a:t>
            </a:r>
            <a:r>
              <a:rPr lang="en-US" sz="2400" b="1" dirty="0">
                <a:solidFill>
                  <a:schemeClr val="tx1"/>
                </a:solidFill>
                <a:latin typeface="Avenir Heavy" panose="02000503020000020003" pitchFamily="2" charset="0"/>
              </a:rPr>
              <a:t>sterol</a:t>
            </a:r>
            <a:r>
              <a:rPr lang="en-US" sz="2400" b="1" dirty="0">
                <a:solidFill>
                  <a:schemeClr val="bg1"/>
                </a:solidFill>
                <a:latin typeface="Avenir Heavy" panose="02000503020000020003" pitchFamily="2" charset="0"/>
              </a:rPr>
              <a:t> import by regulation of transcription from RNA polymerase II promoter</a:t>
            </a:r>
          </a:p>
        </p:txBody>
      </p:sp>
      <p:sp>
        <p:nvSpPr>
          <p:cNvPr id="7" name="Shape 111">
            <a:extLst>
              <a:ext uri="{FF2B5EF4-FFF2-40B4-BE49-F238E27FC236}">
                <a16:creationId xmlns:a16="http://schemas.microsoft.com/office/drawing/2014/main" id="{259D3129-98DC-7E48-B72C-BC6549C7B441}"/>
              </a:ext>
            </a:extLst>
          </p:cNvPr>
          <p:cNvSpPr txBox="1">
            <a:spLocks/>
          </p:cNvSpPr>
          <p:nvPr/>
        </p:nvSpPr>
        <p:spPr>
          <a:xfrm>
            <a:off x="97367" y="2194029"/>
            <a:ext cx="8949267" cy="1056191"/>
          </a:xfrm>
          <a:prstGeom prst="rect">
            <a:avLst/>
          </a:prstGeom>
          <a:gradFill>
            <a:gsLst>
              <a:gs pos="0">
                <a:srgbClr val="F48A26"/>
              </a:gs>
              <a:gs pos="100000">
                <a:srgbClr val="E3A468"/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bg1">
                <a:lumMod val="65000"/>
              </a:schemeClr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Avenir Heavy" panose="02000503020000020003" pitchFamily="2" charset="0"/>
              </a:rPr>
              <a:t>GO:0072367 </a:t>
            </a:r>
            <a:r>
              <a:rPr lang="en-US" sz="2400" b="1" dirty="0">
                <a:solidFill>
                  <a:schemeClr val="tx1"/>
                </a:solidFill>
                <a:latin typeface="Avenir Heavy" panose="02000503020000020003" pitchFamily="2" charset="0"/>
              </a:rPr>
              <a:t>regulation of lipid transport by regulation of </a:t>
            </a:r>
            <a:r>
              <a:rPr lang="en-US" sz="2400" b="1" dirty="0">
                <a:solidFill>
                  <a:schemeClr val="bg1"/>
                </a:solidFill>
                <a:latin typeface="Avenir Heavy" panose="02000503020000020003" pitchFamily="2" charset="0"/>
              </a:rPr>
              <a:t>transcription from RNA polymerase II promoter</a:t>
            </a:r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7A8E13B7-7FD4-2E4C-B672-097C25B47A05}"/>
              </a:ext>
            </a:extLst>
          </p:cNvPr>
          <p:cNvSpPr/>
          <p:nvPr/>
        </p:nvSpPr>
        <p:spPr>
          <a:xfrm>
            <a:off x="4233017" y="1801164"/>
            <a:ext cx="982766" cy="3578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E4CB3F3C-C6B2-F449-9DA2-94D28DABF702}"/>
              </a:ext>
            </a:extLst>
          </p:cNvPr>
          <p:cNvSpPr/>
          <p:nvPr/>
        </p:nvSpPr>
        <p:spPr>
          <a:xfrm>
            <a:off x="4233017" y="3270383"/>
            <a:ext cx="982766" cy="3765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98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0" y="18226"/>
            <a:ext cx="9140734" cy="106920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4"/>
                </a:solidFill>
                <a:latin typeface="Avenir Heavy" panose="02000503020000020003" pitchFamily="2" charset="0"/>
              </a:rPr>
              <a:t>Gene Ontology overview</a:t>
            </a:r>
            <a:endParaRPr sz="4000" b="1" dirty="0">
              <a:solidFill>
                <a:schemeClr val="accent4"/>
              </a:solidFill>
              <a:latin typeface="Avenir Heavy" panose="02000503020000020003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6E0A6-1DF8-0E40-BF60-F0C125917A60}"/>
              </a:ext>
            </a:extLst>
          </p:cNvPr>
          <p:cNvSpPr/>
          <p:nvPr/>
        </p:nvSpPr>
        <p:spPr>
          <a:xfrm>
            <a:off x="-3266" y="1012877"/>
            <a:ext cx="9144000" cy="74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hape 111">
            <a:extLst>
              <a:ext uri="{FF2B5EF4-FFF2-40B4-BE49-F238E27FC236}">
                <a16:creationId xmlns:a16="http://schemas.microsoft.com/office/drawing/2014/main" id="{2849ADB1-3391-CC44-B976-2734B1AF67AF}"/>
              </a:ext>
            </a:extLst>
          </p:cNvPr>
          <p:cNvSpPr txBox="1">
            <a:spLocks/>
          </p:cNvSpPr>
          <p:nvPr/>
        </p:nvSpPr>
        <p:spPr>
          <a:xfrm>
            <a:off x="888124" y="1153468"/>
            <a:ext cx="7672552" cy="610242"/>
          </a:xfrm>
          <a:prstGeom prst="rect">
            <a:avLst/>
          </a:prstGeom>
          <a:gradFill>
            <a:gsLst>
              <a:gs pos="0">
                <a:srgbClr val="F48A26"/>
              </a:gs>
              <a:gs pos="100000">
                <a:srgbClr val="E3A468"/>
              </a:gs>
            </a:gsLst>
            <a:lin ang="16200000" scaled="0"/>
          </a:gradFill>
          <a:ln>
            <a:noFill/>
          </a:ln>
          <a:effectLst>
            <a:outerShdw blurRad="38100" dist="12700" dir="27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spcFirstLastPara="1" wrap="square" lIns="91425" tIns="45700" rIns="91425" bIns="4570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Avenir Heavy" panose="02000503020000020003" pitchFamily="2" charset="0"/>
              </a:rPr>
              <a:t>GO:0006366 transcription by RNA polymerase II</a:t>
            </a:r>
          </a:p>
        </p:txBody>
      </p:sp>
      <p:sp>
        <p:nvSpPr>
          <p:cNvPr id="15" name="Shape 111">
            <a:extLst>
              <a:ext uri="{FF2B5EF4-FFF2-40B4-BE49-F238E27FC236}">
                <a16:creationId xmlns:a16="http://schemas.microsoft.com/office/drawing/2014/main" id="{D219746E-F443-104F-A279-6624A05049F9}"/>
              </a:ext>
            </a:extLst>
          </p:cNvPr>
          <p:cNvSpPr txBox="1">
            <a:spLocks/>
          </p:cNvSpPr>
          <p:nvPr/>
        </p:nvSpPr>
        <p:spPr>
          <a:xfrm>
            <a:off x="94099" y="2931765"/>
            <a:ext cx="4896190" cy="5799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bg1">
                <a:lumMod val="65000"/>
              </a:schemeClr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indent="0" algn="ctr">
              <a:buNone/>
            </a:pPr>
            <a:r>
              <a:rPr lang="en-US" sz="1300" b="1" dirty="0">
                <a:solidFill>
                  <a:schemeClr val="bg1"/>
                </a:solidFill>
                <a:latin typeface="Avenir Heavy" panose="02000503020000020003" pitchFamily="2" charset="0"/>
              </a:rPr>
              <a:t>GO:0035968 regulation of </a:t>
            </a:r>
            <a:r>
              <a:rPr lang="en-US" sz="1300" b="1" dirty="0">
                <a:solidFill>
                  <a:schemeClr val="tx1"/>
                </a:solidFill>
                <a:latin typeface="Avenir Heavy" panose="02000503020000020003" pitchFamily="2" charset="0"/>
              </a:rPr>
              <a:t>sterol</a:t>
            </a:r>
            <a:r>
              <a:rPr lang="en-US" sz="1300" b="1" dirty="0">
                <a:solidFill>
                  <a:schemeClr val="bg1"/>
                </a:solidFill>
                <a:latin typeface="Avenir Heavy" panose="02000503020000020003" pitchFamily="2" charset="0"/>
              </a:rPr>
              <a:t> import by regulation of transcription from RNA polymerase II promoter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601334-8EA4-5E4F-9BBC-57677ECEC7A8}"/>
              </a:ext>
            </a:extLst>
          </p:cNvPr>
          <p:cNvGrpSpPr/>
          <p:nvPr/>
        </p:nvGrpSpPr>
        <p:grpSpPr>
          <a:xfrm>
            <a:off x="94099" y="1801165"/>
            <a:ext cx="4896190" cy="1062378"/>
            <a:chOff x="90997" y="1801164"/>
            <a:chExt cx="8949267" cy="2016959"/>
          </a:xfrm>
        </p:grpSpPr>
        <p:sp>
          <p:nvSpPr>
            <p:cNvPr id="12" name="Shape 111">
              <a:extLst>
                <a:ext uri="{FF2B5EF4-FFF2-40B4-BE49-F238E27FC236}">
                  <a16:creationId xmlns:a16="http://schemas.microsoft.com/office/drawing/2014/main" id="{0263C1A0-A69D-674A-9779-C62259E34C22}"/>
                </a:ext>
              </a:extLst>
            </p:cNvPr>
            <p:cNvSpPr txBox="1">
              <a:spLocks/>
            </p:cNvSpPr>
            <p:nvPr/>
          </p:nvSpPr>
          <p:spPr>
            <a:xfrm>
              <a:off x="90997" y="2293573"/>
              <a:ext cx="8949267" cy="105619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  <a:scene3d>
              <a:camera prst="orthographicFront"/>
              <a:lightRig rig="threePt" dir="t"/>
            </a:scene3d>
            <a:sp3d contourW="12700">
              <a:bevelT/>
              <a:contourClr>
                <a:schemeClr val="bg1">
                  <a:lumMod val="65000"/>
                </a:schemeClr>
              </a:contourClr>
            </a:sp3d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431800" algn="l" rtl="0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Char char="•"/>
                <a:defRPr sz="3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914400" marR="0" lvl="1" indent="-406400" algn="l" rtl="0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–"/>
                <a:defRPr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828800" marR="0" lvl="3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–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286000" marR="0" lvl="4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»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743200" marR="0" lvl="5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25400" indent="0" algn="ctr">
                <a:buNone/>
              </a:pPr>
              <a:r>
                <a:rPr lang="en-US" sz="1300" b="1" dirty="0">
                  <a:solidFill>
                    <a:schemeClr val="bg1"/>
                  </a:solidFill>
                  <a:latin typeface="Avenir Heavy" panose="02000503020000020003" pitchFamily="2" charset="0"/>
                </a:rPr>
                <a:t>GO:0072367 </a:t>
              </a:r>
              <a:r>
                <a:rPr lang="en-US" sz="1300" b="1" dirty="0">
                  <a:solidFill>
                    <a:schemeClr val="tx1"/>
                  </a:solidFill>
                  <a:latin typeface="Avenir Heavy" panose="02000503020000020003" pitchFamily="2" charset="0"/>
                </a:rPr>
                <a:t>regulation of lipid transport by regulation of </a:t>
              </a:r>
              <a:r>
                <a:rPr lang="en-US" sz="1300" b="1" dirty="0">
                  <a:solidFill>
                    <a:schemeClr val="bg1"/>
                  </a:solidFill>
                  <a:latin typeface="Avenir Heavy" panose="02000503020000020003" pitchFamily="2" charset="0"/>
                </a:rPr>
                <a:t>transcription from RNA polymerase II promoter</a:t>
              </a:r>
            </a:p>
          </p:txBody>
        </p:sp>
        <p:sp>
          <p:nvSpPr>
            <p:cNvPr id="13" name="Up Arrow 12">
              <a:extLst>
                <a:ext uri="{FF2B5EF4-FFF2-40B4-BE49-F238E27FC236}">
                  <a16:creationId xmlns:a16="http://schemas.microsoft.com/office/drawing/2014/main" id="{E6023447-5BD5-E045-BBFA-D2283106B10B}"/>
                </a:ext>
              </a:extLst>
            </p:cNvPr>
            <p:cNvSpPr/>
            <p:nvPr/>
          </p:nvSpPr>
          <p:spPr>
            <a:xfrm>
              <a:off x="4233017" y="1801164"/>
              <a:ext cx="982766" cy="357880"/>
            </a:xfrm>
            <a:prstGeom prst="upArrow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Up Arrow 15">
              <a:extLst>
                <a:ext uri="{FF2B5EF4-FFF2-40B4-BE49-F238E27FC236}">
                  <a16:creationId xmlns:a16="http://schemas.microsoft.com/office/drawing/2014/main" id="{980F046D-AB3F-894E-B7FB-5D75672E0488}"/>
                </a:ext>
              </a:extLst>
            </p:cNvPr>
            <p:cNvSpPr/>
            <p:nvPr/>
          </p:nvSpPr>
          <p:spPr>
            <a:xfrm>
              <a:off x="4233017" y="3441526"/>
              <a:ext cx="982766" cy="376597"/>
            </a:xfrm>
            <a:prstGeom prst="up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603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0" y="18226"/>
            <a:ext cx="9140734" cy="106920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4"/>
                </a:solidFill>
                <a:latin typeface="Avenir Heavy" panose="02000503020000020003" pitchFamily="2" charset="0"/>
              </a:rPr>
              <a:t>Gene Ontology overview</a:t>
            </a:r>
            <a:endParaRPr sz="4000" b="1" dirty="0">
              <a:solidFill>
                <a:schemeClr val="accent4"/>
              </a:solidFill>
              <a:latin typeface="Avenir Heavy" panose="02000503020000020003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6E0A6-1DF8-0E40-BF60-F0C125917A60}"/>
              </a:ext>
            </a:extLst>
          </p:cNvPr>
          <p:cNvSpPr/>
          <p:nvPr/>
        </p:nvSpPr>
        <p:spPr>
          <a:xfrm>
            <a:off x="-3266" y="1012877"/>
            <a:ext cx="9144000" cy="74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hape 111">
            <a:extLst>
              <a:ext uri="{FF2B5EF4-FFF2-40B4-BE49-F238E27FC236}">
                <a16:creationId xmlns:a16="http://schemas.microsoft.com/office/drawing/2014/main" id="{2849ADB1-3391-CC44-B976-2734B1AF67AF}"/>
              </a:ext>
            </a:extLst>
          </p:cNvPr>
          <p:cNvSpPr txBox="1">
            <a:spLocks/>
          </p:cNvSpPr>
          <p:nvPr/>
        </p:nvSpPr>
        <p:spPr>
          <a:xfrm>
            <a:off x="888124" y="1153468"/>
            <a:ext cx="7672552" cy="610242"/>
          </a:xfrm>
          <a:prstGeom prst="rect">
            <a:avLst/>
          </a:prstGeom>
          <a:gradFill>
            <a:gsLst>
              <a:gs pos="0">
                <a:srgbClr val="F48A26"/>
              </a:gs>
              <a:gs pos="100000">
                <a:srgbClr val="E3A468"/>
              </a:gs>
            </a:gsLst>
            <a:lin ang="16200000" scaled="0"/>
          </a:gradFill>
          <a:ln>
            <a:noFill/>
          </a:ln>
          <a:effectLst>
            <a:outerShdw blurRad="38100" dist="12700" dir="27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spcFirstLastPara="1" wrap="square" lIns="91425" tIns="45700" rIns="91425" bIns="4570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Avenir Heavy" panose="02000503020000020003" pitchFamily="2" charset="0"/>
              </a:rPr>
              <a:t>GO:0006366 transcription by RNA polymerase II</a:t>
            </a:r>
          </a:p>
        </p:txBody>
      </p:sp>
      <p:sp>
        <p:nvSpPr>
          <p:cNvPr id="15" name="Shape 111">
            <a:extLst>
              <a:ext uri="{FF2B5EF4-FFF2-40B4-BE49-F238E27FC236}">
                <a16:creationId xmlns:a16="http://schemas.microsoft.com/office/drawing/2014/main" id="{D219746E-F443-104F-A279-6624A05049F9}"/>
              </a:ext>
            </a:extLst>
          </p:cNvPr>
          <p:cNvSpPr txBox="1">
            <a:spLocks/>
          </p:cNvSpPr>
          <p:nvPr/>
        </p:nvSpPr>
        <p:spPr>
          <a:xfrm>
            <a:off x="94099" y="2931765"/>
            <a:ext cx="4896190" cy="5799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bg1">
                <a:lumMod val="65000"/>
              </a:schemeClr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indent="0" algn="ctr">
              <a:buNone/>
            </a:pPr>
            <a:r>
              <a:rPr lang="en-US" sz="1300" b="1" dirty="0">
                <a:solidFill>
                  <a:schemeClr val="bg1"/>
                </a:solidFill>
                <a:latin typeface="Avenir Heavy" panose="02000503020000020003" pitchFamily="2" charset="0"/>
              </a:rPr>
              <a:t>GO:0035968 regulation of </a:t>
            </a:r>
            <a:r>
              <a:rPr lang="en-US" sz="1300" b="1" dirty="0">
                <a:solidFill>
                  <a:schemeClr val="tx1"/>
                </a:solidFill>
                <a:latin typeface="Avenir Heavy" panose="02000503020000020003" pitchFamily="2" charset="0"/>
              </a:rPr>
              <a:t>sterol</a:t>
            </a:r>
            <a:r>
              <a:rPr lang="en-US" sz="1300" b="1" dirty="0">
                <a:solidFill>
                  <a:schemeClr val="bg1"/>
                </a:solidFill>
                <a:latin typeface="Avenir Heavy" panose="02000503020000020003" pitchFamily="2" charset="0"/>
              </a:rPr>
              <a:t> import by regulation of transcription from RNA polymerase II promoter</a:t>
            </a:r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7A8E13B7-7FD4-2E4C-B672-097C25B47A05}"/>
              </a:ext>
            </a:extLst>
          </p:cNvPr>
          <p:cNvSpPr/>
          <p:nvPr/>
        </p:nvSpPr>
        <p:spPr>
          <a:xfrm>
            <a:off x="6106333" y="1798865"/>
            <a:ext cx="728089" cy="17128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hape 111">
            <a:extLst>
              <a:ext uri="{FF2B5EF4-FFF2-40B4-BE49-F238E27FC236}">
                <a16:creationId xmlns:a16="http://schemas.microsoft.com/office/drawing/2014/main" id="{EA2DF622-4EAF-8E44-9D45-B0CEAB4ED591}"/>
              </a:ext>
            </a:extLst>
          </p:cNvPr>
          <p:cNvSpPr txBox="1">
            <a:spLocks/>
          </p:cNvSpPr>
          <p:nvPr/>
        </p:nvSpPr>
        <p:spPr>
          <a:xfrm>
            <a:off x="94100" y="3621317"/>
            <a:ext cx="8949267" cy="1058423"/>
          </a:xfrm>
          <a:prstGeom prst="rect">
            <a:avLst/>
          </a:prstGeom>
          <a:gradFill>
            <a:gsLst>
              <a:gs pos="0">
                <a:srgbClr val="F48A26"/>
              </a:gs>
              <a:gs pos="100000">
                <a:srgbClr val="E3A468"/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bg1">
                <a:lumMod val="65000"/>
              </a:schemeClr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Avenir Heavy" panose="02000503020000020003" pitchFamily="2" charset="0"/>
              </a:rPr>
              <a:t> GO:0006369 </a:t>
            </a:r>
            <a:r>
              <a:rPr lang="en-US" sz="2400" b="1" dirty="0">
                <a:solidFill>
                  <a:schemeClr val="tx1"/>
                </a:solidFill>
                <a:latin typeface="Avenir Heavy" panose="02000503020000020003" pitchFamily="2" charset="0"/>
              </a:rPr>
              <a:t>termination</a:t>
            </a:r>
            <a:r>
              <a:rPr lang="en-US" sz="2400" b="1" dirty="0">
                <a:solidFill>
                  <a:schemeClr val="bg1"/>
                </a:solidFill>
                <a:latin typeface="Avenir Heavy" panose="02000503020000020003" pitchFamily="2" charset="0"/>
              </a:rPr>
              <a:t> of RNA polymerase II transcription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601334-8EA4-5E4F-9BBC-57677ECEC7A8}"/>
              </a:ext>
            </a:extLst>
          </p:cNvPr>
          <p:cNvGrpSpPr/>
          <p:nvPr/>
        </p:nvGrpSpPr>
        <p:grpSpPr>
          <a:xfrm>
            <a:off x="94099" y="1801165"/>
            <a:ext cx="4896190" cy="1062378"/>
            <a:chOff x="90997" y="1801164"/>
            <a:chExt cx="8949267" cy="2016959"/>
          </a:xfrm>
        </p:grpSpPr>
        <p:sp>
          <p:nvSpPr>
            <p:cNvPr id="12" name="Shape 111">
              <a:extLst>
                <a:ext uri="{FF2B5EF4-FFF2-40B4-BE49-F238E27FC236}">
                  <a16:creationId xmlns:a16="http://schemas.microsoft.com/office/drawing/2014/main" id="{0263C1A0-A69D-674A-9779-C62259E34C22}"/>
                </a:ext>
              </a:extLst>
            </p:cNvPr>
            <p:cNvSpPr txBox="1">
              <a:spLocks/>
            </p:cNvSpPr>
            <p:nvPr/>
          </p:nvSpPr>
          <p:spPr>
            <a:xfrm>
              <a:off x="90997" y="2293573"/>
              <a:ext cx="8949267" cy="105619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  <a:scene3d>
              <a:camera prst="orthographicFront"/>
              <a:lightRig rig="threePt" dir="t"/>
            </a:scene3d>
            <a:sp3d contourW="12700">
              <a:bevelT/>
              <a:contourClr>
                <a:schemeClr val="bg1">
                  <a:lumMod val="65000"/>
                </a:schemeClr>
              </a:contourClr>
            </a:sp3d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431800" algn="l" rtl="0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Char char="•"/>
                <a:defRPr sz="3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914400" marR="0" lvl="1" indent="-406400" algn="l" rtl="0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–"/>
                <a:defRPr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828800" marR="0" lvl="3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–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286000" marR="0" lvl="4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»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743200" marR="0" lvl="5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25400" indent="0" algn="ctr">
                <a:buNone/>
              </a:pPr>
              <a:r>
                <a:rPr lang="en-US" sz="1300" b="1" dirty="0">
                  <a:solidFill>
                    <a:schemeClr val="bg1"/>
                  </a:solidFill>
                  <a:latin typeface="Avenir Heavy" panose="02000503020000020003" pitchFamily="2" charset="0"/>
                </a:rPr>
                <a:t>GO:0072367 </a:t>
              </a:r>
              <a:r>
                <a:rPr lang="en-US" sz="1300" b="1" dirty="0">
                  <a:solidFill>
                    <a:schemeClr val="tx1"/>
                  </a:solidFill>
                  <a:latin typeface="Avenir Heavy" panose="02000503020000020003" pitchFamily="2" charset="0"/>
                </a:rPr>
                <a:t>regulation of lipid transport by regulation of </a:t>
              </a:r>
              <a:r>
                <a:rPr lang="en-US" sz="1300" b="1" dirty="0">
                  <a:solidFill>
                    <a:schemeClr val="bg1"/>
                  </a:solidFill>
                  <a:latin typeface="Avenir Heavy" panose="02000503020000020003" pitchFamily="2" charset="0"/>
                </a:rPr>
                <a:t>transcription from RNA polymerase II promoter</a:t>
              </a:r>
            </a:p>
          </p:txBody>
        </p:sp>
        <p:sp>
          <p:nvSpPr>
            <p:cNvPr id="13" name="Up Arrow 12">
              <a:extLst>
                <a:ext uri="{FF2B5EF4-FFF2-40B4-BE49-F238E27FC236}">
                  <a16:creationId xmlns:a16="http://schemas.microsoft.com/office/drawing/2014/main" id="{E6023447-5BD5-E045-BBFA-D2283106B10B}"/>
                </a:ext>
              </a:extLst>
            </p:cNvPr>
            <p:cNvSpPr/>
            <p:nvPr/>
          </p:nvSpPr>
          <p:spPr>
            <a:xfrm>
              <a:off x="4233017" y="1801164"/>
              <a:ext cx="982766" cy="357880"/>
            </a:xfrm>
            <a:prstGeom prst="upArrow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Up Arrow 15">
              <a:extLst>
                <a:ext uri="{FF2B5EF4-FFF2-40B4-BE49-F238E27FC236}">
                  <a16:creationId xmlns:a16="http://schemas.microsoft.com/office/drawing/2014/main" id="{980F046D-AB3F-894E-B7FB-5D75672E0488}"/>
                </a:ext>
              </a:extLst>
            </p:cNvPr>
            <p:cNvSpPr/>
            <p:nvPr/>
          </p:nvSpPr>
          <p:spPr>
            <a:xfrm>
              <a:off x="4233017" y="3441526"/>
              <a:ext cx="982766" cy="376597"/>
            </a:xfrm>
            <a:prstGeom prst="up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5011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DE03FCC-DCF4-754E-ABFA-0DE239E201EC}"/>
              </a:ext>
            </a:extLst>
          </p:cNvPr>
          <p:cNvSpPr/>
          <p:nvPr/>
        </p:nvSpPr>
        <p:spPr>
          <a:xfrm>
            <a:off x="-3266" y="1012877"/>
            <a:ext cx="9144000" cy="74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hape 110">
            <a:extLst>
              <a:ext uri="{FF2B5EF4-FFF2-40B4-BE49-F238E27FC236}">
                <a16:creationId xmlns:a16="http://schemas.microsoft.com/office/drawing/2014/main" id="{2B4DB190-C5AA-994A-A561-2DF6CDC24C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8226"/>
            <a:ext cx="9140734" cy="106920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4"/>
                </a:solidFill>
                <a:latin typeface="Avenir Heavy" panose="02000503020000020003" pitchFamily="2" charset="0"/>
              </a:rPr>
              <a:t>Gene Ontology overview</a:t>
            </a:r>
            <a:endParaRPr sz="4000" b="1" dirty="0">
              <a:solidFill>
                <a:schemeClr val="accent4"/>
              </a:solidFill>
              <a:latin typeface="Avenir Heavy" panose="02000503020000020003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6945AD-A6E2-0A4F-A1D9-0611E837177C}"/>
              </a:ext>
            </a:extLst>
          </p:cNvPr>
          <p:cNvGrpSpPr/>
          <p:nvPr/>
        </p:nvGrpSpPr>
        <p:grpSpPr>
          <a:xfrm>
            <a:off x="0" y="1702341"/>
            <a:ext cx="5539581" cy="3051678"/>
            <a:chOff x="3088853" y="1575881"/>
            <a:chExt cx="5539581" cy="305167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0171CD9-A190-D34E-B59A-FCE192ABF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2816" r="36397"/>
            <a:stretch/>
          </p:blipFill>
          <p:spPr>
            <a:xfrm>
              <a:off x="3088853" y="1575881"/>
              <a:ext cx="5539581" cy="3051678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3992B1D-091C-0141-A4B4-F1F7D8BFE424}"/>
                </a:ext>
              </a:extLst>
            </p:cNvPr>
            <p:cNvSpPr txBox="1"/>
            <p:nvPr/>
          </p:nvSpPr>
          <p:spPr>
            <a:xfrm>
              <a:off x="6449438" y="2305455"/>
              <a:ext cx="846307" cy="671208"/>
            </a:xfrm>
            <a:prstGeom prst="rect">
              <a:avLst/>
            </a:prstGeom>
            <a:noFill/>
            <a:ln w="635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88458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DE03FCC-DCF4-754E-ABFA-0DE239E201EC}"/>
              </a:ext>
            </a:extLst>
          </p:cNvPr>
          <p:cNvSpPr/>
          <p:nvPr/>
        </p:nvSpPr>
        <p:spPr>
          <a:xfrm>
            <a:off x="-3266" y="1012877"/>
            <a:ext cx="9144000" cy="74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hape 110">
            <a:extLst>
              <a:ext uri="{FF2B5EF4-FFF2-40B4-BE49-F238E27FC236}">
                <a16:creationId xmlns:a16="http://schemas.microsoft.com/office/drawing/2014/main" id="{2B4DB190-C5AA-994A-A561-2DF6CDC24C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8226"/>
            <a:ext cx="9140734" cy="106920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4"/>
                </a:solidFill>
                <a:latin typeface="Avenir Heavy" panose="02000503020000020003" pitchFamily="2" charset="0"/>
              </a:rPr>
              <a:t>Gene Ontology overview</a:t>
            </a:r>
            <a:endParaRPr sz="4000" b="1" dirty="0">
              <a:solidFill>
                <a:schemeClr val="accent4"/>
              </a:solidFill>
              <a:latin typeface="Avenir Heavy" panose="02000503020000020003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6945AD-A6E2-0A4F-A1D9-0611E837177C}"/>
              </a:ext>
            </a:extLst>
          </p:cNvPr>
          <p:cNvGrpSpPr/>
          <p:nvPr/>
        </p:nvGrpSpPr>
        <p:grpSpPr>
          <a:xfrm>
            <a:off x="0" y="1702341"/>
            <a:ext cx="5539581" cy="3051678"/>
            <a:chOff x="3088853" y="1575881"/>
            <a:chExt cx="5539581" cy="305167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0171CD9-A190-D34E-B59A-FCE192ABF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2816" r="36397"/>
            <a:stretch/>
          </p:blipFill>
          <p:spPr>
            <a:xfrm>
              <a:off x="3088853" y="1575881"/>
              <a:ext cx="5539581" cy="3051678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3992B1D-091C-0141-A4B4-F1F7D8BFE424}"/>
                </a:ext>
              </a:extLst>
            </p:cNvPr>
            <p:cNvSpPr txBox="1"/>
            <p:nvPr/>
          </p:nvSpPr>
          <p:spPr>
            <a:xfrm>
              <a:off x="6449438" y="2305455"/>
              <a:ext cx="846307" cy="671208"/>
            </a:xfrm>
            <a:prstGeom prst="rect">
              <a:avLst/>
            </a:prstGeom>
            <a:noFill/>
            <a:ln w="635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A83563D-5767-4C47-A288-8146EA97B7BE}"/>
              </a:ext>
            </a:extLst>
          </p:cNvPr>
          <p:cNvGrpSpPr>
            <a:grpSpLocks noChangeAspect="1"/>
          </p:cNvGrpSpPr>
          <p:nvPr/>
        </p:nvGrpSpPr>
        <p:grpSpPr>
          <a:xfrm>
            <a:off x="6186792" y="1157591"/>
            <a:ext cx="2324268" cy="3596428"/>
            <a:chOff x="6332163" y="1211954"/>
            <a:chExt cx="2179539" cy="341560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3A075DB-C93A-024C-B488-424F7CA79C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7751"/>
            <a:stretch/>
          </p:blipFill>
          <p:spPr>
            <a:xfrm>
              <a:off x="6332163" y="1211954"/>
              <a:ext cx="2179539" cy="341560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74153C-9DA1-AC46-8B8A-2899E135B3DC}"/>
                </a:ext>
              </a:extLst>
            </p:cNvPr>
            <p:cNvSpPr txBox="1"/>
            <p:nvPr/>
          </p:nvSpPr>
          <p:spPr>
            <a:xfrm>
              <a:off x="7402749" y="3949429"/>
              <a:ext cx="195582" cy="123217"/>
            </a:xfrm>
            <a:prstGeom prst="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74677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DE03FCC-DCF4-754E-ABFA-0DE239E201EC}"/>
              </a:ext>
            </a:extLst>
          </p:cNvPr>
          <p:cNvSpPr/>
          <p:nvPr/>
        </p:nvSpPr>
        <p:spPr>
          <a:xfrm>
            <a:off x="-3266" y="1012877"/>
            <a:ext cx="9144000" cy="74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hape 110">
            <a:extLst>
              <a:ext uri="{FF2B5EF4-FFF2-40B4-BE49-F238E27FC236}">
                <a16:creationId xmlns:a16="http://schemas.microsoft.com/office/drawing/2014/main" id="{2B4DB190-C5AA-994A-A561-2DF6CDC24C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8226"/>
            <a:ext cx="9140734" cy="106920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4"/>
                </a:solidFill>
                <a:latin typeface="Avenir Heavy" panose="02000503020000020003" pitchFamily="2" charset="0"/>
              </a:rPr>
              <a:t>Gene Ontology overview</a:t>
            </a:r>
            <a:endParaRPr sz="4000" b="1" dirty="0">
              <a:solidFill>
                <a:schemeClr val="accent4"/>
              </a:solidFill>
              <a:latin typeface="Avenir Heavy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171CD9-A190-D34E-B59A-FCE192ABF2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234"/>
          <a:stretch/>
        </p:blipFill>
        <p:spPr>
          <a:xfrm>
            <a:off x="1712878" y="1157592"/>
            <a:ext cx="3903076" cy="359642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A83563D-5767-4C47-A288-8146EA97B7BE}"/>
              </a:ext>
            </a:extLst>
          </p:cNvPr>
          <p:cNvGrpSpPr>
            <a:grpSpLocks noChangeAspect="1"/>
          </p:cNvGrpSpPr>
          <p:nvPr/>
        </p:nvGrpSpPr>
        <p:grpSpPr>
          <a:xfrm>
            <a:off x="6186792" y="1157591"/>
            <a:ext cx="2324268" cy="3596428"/>
            <a:chOff x="6332163" y="1211954"/>
            <a:chExt cx="2179539" cy="341560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3A075DB-C93A-024C-B488-424F7CA79C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7751"/>
            <a:stretch/>
          </p:blipFill>
          <p:spPr>
            <a:xfrm>
              <a:off x="6332163" y="1211954"/>
              <a:ext cx="2179539" cy="341560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74153C-9DA1-AC46-8B8A-2899E135B3DC}"/>
                </a:ext>
              </a:extLst>
            </p:cNvPr>
            <p:cNvSpPr txBox="1"/>
            <p:nvPr/>
          </p:nvSpPr>
          <p:spPr>
            <a:xfrm>
              <a:off x="7402749" y="3949429"/>
              <a:ext cx="195582" cy="123217"/>
            </a:xfrm>
            <a:prstGeom prst="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77BB21D-7C23-2745-A42A-96E3F7FE4A9A}"/>
              </a:ext>
            </a:extLst>
          </p:cNvPr>
          <p:cNvSpPr txBox="1"/>
          <p:nvPr/>
        </p:nvSpPr>
        <p:spPr>
          <a:xfrm>
            <a:off x="3943316" y="3014436"/>
            <a:ext cx="208569" cy="129740"/>
          </a:xfrm>
          <a:prstGeom prst="rect">
            <a:avLst/>
          </a:prstGeom>
          <a:solidFill>
            <a:srgbClr val="FFFF00"/>
          </a:solidFill>
          <a:ln w="635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3675F1-2B51-804D-B725-9B286A3471E5}"/>
              </a:ext>
            </a:extLst>
          </p:cNvPr>
          <p:cNvSpPr txBox="1"/>
          <p:nvPr/>
        </p:nvSpPr>
        <p:spPr>
          <a:xfrm>
            <a:off x="4224550" y="3014436"/>
            <a:ext cx="208569" cy="129740"/>
          </a:xfrm>
          <a:prstGeom prst="rect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AC995B-24A1-724F-8D8F-A37DB3492FA6}"/>
              </a:ext>
            </a:extLst>
          </p:cNvPr>
          <p:cNvSpPr txBox="1"/>
          <p:nvPr/>
        </p:nvSpPr>
        <p:spPr>
          <a:xfrm>
            <a:off x="3601563" y="3014436"/>
            <a:ext cx="208569" cy="129740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3DF23A-AB8E-6147-9F9A-5A1FF902F30F}"/>
              </a:ext>
            </a:extLst>
          </p:cNvPr>
          <p:cNvSpPr txBox="1"/>
          <p:nvPr/>
        </p:nvSpPr>
        <p:spPr>
          <a:xfrm>
            <a:off x="3071519" y="2291806"/>
            <a:ext cx="208569" cy="129740"/>
          </a:xfrm>
          <a:prstGeom prst="rect">
            <a:avLst/>
          </a:prstGeom>
          <a:solidFill>
            <a:srgbClr val="FF2F92"/>
          </a:solidFill>
          <a:ln w="63500">
            <a:solidFill>
              <a:srgbClr val="FF2F9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B57850-9862-3544-BC9D-2E1377BD4764}"/>
              </a:ext>
            </a:extLst>
          </p:cNvPr>
          <p:cNvSpPr txBox="1"/>
          <p:nvPr/>
        </p:nvSpPr>
        <p:spPr>
          <a:xfrm>
            <a:off x="3337202" y="1992779"/>
            <a:ext cx="208569" cy="129740"/>
          </a:xfrm>
          <a:prstGeom prst="rect">
            <a:avLst/>
          </a:prstGeom>
          <a:solidFill>
            <a:srgbClr val="8EFA00"/>
          </a:solidFill>
          <a:ln w="63500">
            <a:solidFill>
              <a:srgbClr val="8EFA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035836-2B63-5940-9E5A-FEDD866D6C50}"/>
              </a:ext>
            </a:extLst>
          </p:cNvPr>
          <p:cNvSpPr txBox="1"/>
          <p:nvPr/>
        </p:nvSpPr>
        <p:spPr>
          <a:xfrm>
            <a:off x="3646161" y="1795860"/>
            <a:ext cx="208569" cy="129740"/>
          </a:xfrm>
          <a:prstGeom prst="rect">
            <a:avLst/>
          </a:prstGeom>
          <a:solidFill>
            <a:srgbClr val="00FDFF"/>
          </a:solidFill>
          <a:ln w="63500">
            <a:solidFill>
              <a:srgbClr val="00FD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87DB31-04FD-2041-B1AB-D28F7EEECB26}"/>
              </a:ext>
            </a:extLst>
          </p:cNvPr>
          <p:cNvSpPr txBox="1"/>
          <p:nvPr/>
        </p:nvSpPr>
        <p:spPr>
          <a:xfrm>
            <a:off x="4714023" y="1194928"/>
            <a:ext cx="208569" cy="129740"/>
          </a:xfrm>
          <a:prstGeom prst="rect">
            <a:avLst/>
          </a:prstGeom>
          <a:solidFill>
            <a:schemeClr val="tx2">
              <a:lumMod val="50000"/>
            </a:schemeClr>
          </a:solidFill>
          <a:ln w="635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E756D6-3AEE-4842-A1F4-79712656D6AB}"/>
              </a:ext>
            </a:extLst>
          </p:cNvPr>
          <p:cNvSpPr txBox="1"/>
          <p:nvPr/>
        </p:nvSpPr>
        <p:spPr>
          <a:xfrm>
            <a:off x="3337203" y="1194928"/>
            <a:ext cx="208569" cy="129740"/>
          </a:xfrm>
          <a:prstGeom prst="rect">
            <a:avLst/>
          </a:prstGeom>
          <a:solidFill>
            <a:srgbClr val="AAAAAA"/>
          </a:solidFill>
          <a:ln w="63500">
            <a:solidFill>
              <a:srgbClr val="AAAAAA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422A1F-9DD7-D648-A72C-1CDC46BABEAF}"/>
              </a:ext>
            </a:extLst>
          </p:cNvPr>
          <p:cNvSpPr txBox="1"/>
          <p:nvPr/>
        </p:nvSpPr>
        <p:spPr>
          <a:xfrm>
            <a:off x="2662080" y="1194928"/>
            <a:ext cx="208569" cy="12974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95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13302</TotalTime>
  <Words>323</Words>
  <Application>Microsoft Macintosh PowerPoint</Application>
  <PresentationFormat>On-screen Show (16:9)</PresentationFormat>
  <Paragraphs>86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Avenir Black</vt:lpstr>
      <vt:lpstr>Avenir Heavy</vt:lpstr>
      <vt:lpstr>Avenir Light</vt:lpstr>
      <vt:lpstr>Avenir Medium</vt:lpstr>
      <vt:lpstr>Avenir Medium Oblique</vt:lpstr>
      <vt:lpstr>Avenir Roman</vt:lpstr>
      <vt:lpstr>Calibri</vt:lpstr>
      <vt:lpstr>Office Theme</vt:lpstr>
      <vt:lpstr>Gene Ontology at SGD:  GOSlimMapper</vt:lpstr>
      <vt:lpstr>Gene Ontology overview</vt:lpstr>
      <vt:lpstr>Gene Ontology overview</vt:lpstr>
      <vt:lpstr>Gene Ontology overview</vt:lpstr>
      <vt:lpstr>Gene Ontology overview</vt:lpstr>
      <vt:lpstr>Gene Ontology overview</vt:lpstr>
      <vt:lpstr>Gene Ontology overview</vt:lpstr>
      <vt:lpstr>Gene Ontology overview</vt:lpstr>
      <vt:lpstr>Gene Ontology overview</vt:lpstr>
      <vt:lpstr>GO Slim Mapper yeastgenome.org/goSlimMapper</vt:lpstr>
      <vt:lpstr>GO Slim Mapper yeastgenome.org/goSlimMapper</vt:lpstr>
      <vt:lpstr>GO Slim Mapper yeastgenome.org/goSlimMapper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 Term Finder yeastgenome.org/goTermFinder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 Ontology at SGD</dc:title>
  <cp:lastModifiedBy>Microsoft Office User</cp:lastModifiedBy>
  <cp:revision>57</cp:revision>
  <dcterms:modified xsi:type="dcterms:W3CDTF">2019-08-20T15:11:44Z</dcterms:modified>
</cp:coreProperties>
</file>