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15"/>
  </p:notesMasterIdLst>
  <p:sldIdLst>
    <p:sldId id="262" r:id="rId2"/>
    <p:sldId id="263" r:id="rId3"/>
    <p:sldId id="264" r:id="rId4"/>
    <p:sldId id="265" r:id="rId5"/>
    <p:sldId id="267" r:id="rId6"/>
    <p:sldId id="268" r:id="rId7"/>
    <p:sldId id="269" r:id="rId8"/>
    <p:sldId id="270" r:id="rId9"/>
    <p:sldId id="271" r:id="rId10"/>
    <p:sldId id="280" r:id="rId11"/>
    <p:sldId id="281" r:id="rId12"/>
    <p:sldId id="279" r:id="rId13"/>
    <p:sldId id="276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A7BF"/>
    <a:srgbClr val="DAE2FF"/>
    <a:srgbClr val="ADAFFF"/>
    <a:srgbClr val="8284BC"/>
    <a:srgbClr val="FF7411"/>
    <a:srgbClr val="CFCFCF"/>
    <a:srgbClr val="C2CFD0"/>
    <a:srgbClr val="99A9C3"/>
    <a:srgbClr val="9EB3C3"/>
    <a:srgbClr val="789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15" autoAdjust="0"/>
  </p:normalViewPr>
  <p:slideViewPr>
    <p:cSldViewPr snapToGrid="0">
      <p:cViewPr varScale="1">
        <p:scale>
          <a:sx n="116" d="100"/>
          <a:sy n="116" d="100"/>
        </p:scale>
        <p:origin x="-6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6479D90-E764-114B-B3D5-C4632D9F5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90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99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1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53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3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581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1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8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82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44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1438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99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63000">
              <a:schemeClr val="bg1">
                <a:tint val="45000"/>
                <a:shade val="99000"/>
                <a:satMod val="350000"/>
              </a:schemeClr>
            </a:gs>
            <a:gs pos="96000">
              <a:schemeClr val="bg1">
                <a:shade val="20000"/>
                <a:satMod val="25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logo.g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69" y="6096000"/>
            <a:ext cx="2937831" cy="76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Yeast -</a:t>
            </a:r>
            <a:r>
              <a:rPr lang="en-US" sz="4000" dirty="0"/>
              <a:t> w</a:t>
            </a:r>
            <a:r>
              <a:rPr lang="en-US" sz="4000" dirty="0" smtClean="0"/>
              <a:t>hy it simply has a lot to say about human </a:t>
            </a:r>
            <a:r>
              <a:rPr lang="en-US" sz="4000" dirty="0"/>
              <a:t>d</a:t>
            </a:r>
            <a:r>
              <a:rPr lang="en-US" sz="4000" dirty="0" smtClean="0"/>
              <a:t>isease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real and present connection</a:t>
            </a:r>
            <a:endParaRPr lang="en-US" dirty="0"/>
          </a:p>
        </p:txBody>
      </p:sp>
      <p:pic>
        <p:nvPicPr>
          <p:cNvPr id="68" name="Shape 33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81000" y="1057409"/>
            <a:ext cx="4005377" cy="2082963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69" name="Group 68"/>
          <p:cNvGrpSpPr/>
          <p:nvPr/>
        </p:nvGrpSpPr>
        <p:grpSpPr>
          <a:xfrm>
            <a:off x="4646496" y="1456295"/>
            <a:ext cx="4144819" cy="2112818"/>
            <a:chOff x="4479636" y="1039100"/>
            <a:chExt cx="4144819" cy="2112818"/>
          </a:xfrm>
        </p:grpSpPr>
        <p:sp>
          <p:nvSpPr>
            <p:cNvPr id="70" name="Rectangle 69"/>
            <p:cNvSpPr/>
            <p:nvPr/>
          </p:nvSpPr>
          <p:spPr bwMode="auto">
            <a:xfrm>
              <a:off x="4479636" y="1039100"/>
              <a:ext cx="4144819" cy="2112818"/>
            </a:xfrm>
            <a:prstGeom prst="rect">
              <a:avLst/>
            </a:prstGeom>
            <a:solidFill>
              <a:srgbClr val="8284BC">
                <a:alpha val="4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4553130" y="1547098"/>
              <a:ext cx="3972228" cy="1524002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4955758" y="2466674"/>
              <a:ext cx="2883664" cy="487313"/>
              <a:chOff x="2740459" y="869877"/>
              <a:chExt cx="2883664" cy="487313"/>
            </a:xfrm>
            <a:solidFill>
              <a:schemeClr val="bg1">
                <a:lumMod val="95000"/>
              </a:schemeClr>
            </a:solidFill>
          </p:grpSpPr>
          <p:sp>
            <p:nvSpPr>
              <p:cNvPr id="78" name="TextBox 77"/>
              <p:cNvSpPr txBox="1"/>
              <p:nvPr/>
            </p:nvSpPr>
            <p:spPr>
              <a:xfrm>
                <a:off x="2740459" y="869877"/>
                <a:ext cx="2320314" cy="487313"/>
              </a:xfrm>
              <a:prstGeom prst="rect">
                <a:avLst/>
              </a:prstGeom>
              <a:grpFill/>
              <a:ln w="28575" cmpd="sng"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800" dirty="0" smtClean="0"/>
                  <a:t>NGLY1</a:t>
                </a:r>
                <a:endParaRPr lang="en-US" sz="2800" dirty="0"/>
              </a:p>
            </p:txBody>
          </p:sp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41657" y="885976"/>
                <a:ext cx="582466" cy="461325"/>
              </a:xfrm>
              <a:prstGeom prst="rect">
                <a:avLst/>
              </a:prstGeom>
              <a:grpFill/>
              <a:ln w="28575" cmpd="sng">
                <a:solidFill>
                  <a:schemeClr val="tx1"/>
                </a:solidFill>
              </a:ln>
            </p:spPr>
          </p:pic>
        </p:grpSp>
        <p:pic>
          <p:nvPicPr>
            <p:cNvPr id="76" name="Picture 75" descr="YM_logo.tif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9039" y="1595108"/>
              <a:ext cx="3568700" cy="863600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4548910" y="1039103"/>
              <a:ext cx="3867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SGD’s Advanced Search</a:t>
              </a:r>
              <a:endParaRPr lang="en-US" sz="2400" dirty="0"/>
            </a:p>
          </p:txBody>
        </p:sp>
      </p:grpSp>
      <p:sp>
        <p:nvSpPr>
          <p:cNvPr id="81" name="Oval 80"/>
          <p:cNvSpPr/>
          <p:nvPr/>
        </p:nvSpPr>
        <p:spPr bwMode="auto">
          <a:xfrm>
            <a:off x="1350818" y="2356006"/>
            <a:ext cx="692727" cy="325378"/>
          </a:xfrm>
          <a:prstGeom prst="ellipse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13198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real and present connection</a:t>
            </a:r>
            <a:endParaRPr lang="en-US" dirty="0"/>
          </a:p>
        </p:txBody>
      </p:sp>
      <p:pic>
        <p:nvPicPr>
          <p:cNvPr id="4" name="Shape 33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81000" y="1057409"/>
            <a:ext cx="4005377" cy="2082963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" name="Oval 4"/>
          <p:cNvSpPr/>
          <p:nvPr/>
        </p:nvSpPr>
        <p:spPr bwMode="auto">
          <a:xfrm>
            <a:off x="1350818" y="2356006"/>
            <a:ext cx="692727" cy="325378"/>
          </a:xfrm>
          <a:prstGeom prst="ellipse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262765" y="3530818"/>
            <a:ext cx="5749637" cy="2990273"/>
            <a:chOff x="392545" y="3740727"/>
            <a:chExt cx="5749637" cy="2990273"/>
          </a:xfrm>
        </p:grpSpPr>
        <p:sp>
          <p:nvSpPr>
            <p:cNvPr id="10" name="Oval 9"/>
            <p:cNvSpPr/>
            <p:nvPr/>
          </p:nvSpPr>
          <p:spPr bwMode="auto">
            <a:xfrm>
              <a:off x="392545" y="3740727"/>
              <a:ext cx="5749637" cy="2990273"/>
            </a:xfrm>
            <a:prstGeom prst="ellipse">
              <a:avLst/>
            </a:prstGeom>
            <a:solidFill>
              <a:srgbClr val="CFCFCF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58" name="Straight Connector 57"/>
            <p:cNvCxnSpPr>
              <a:stCxn id="33" idx="0"/>
              <a:endCxn id="41" idx="2"/>
            </p:cNvCxnSpPr>
            <p:nvPr/>
          </p:nvCxnSpPr>
          <p:spPr bwMode="auto">
            <a:xfrm flipH="1" flipV="1">
              <a:off x="2486862" y="4427934"/>
              <a:ext cx="195466" cy="166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40" name="Group 39"/>
            <p:cNvGrpSpPr/>
            <p:nvPr/>
          </p:nvGrpSpPr>
          <p:grpSpPr>
            <a:xfrm>
              <a:off x="3408855" y="4172567"/>
              <a:ext cx="904901" cy="773434"/>
              <a:chOff x="3408858" y="4277597"/>
              <a:chExt cx="773438" cy="668404"/>
            </a:xfrm>
          </p:grpSpPr>
          <p:sp>
            <p:nvSpPr>
              <p:cNvPr id="28" name="Oval 27"/>
              <p:cNvSpPr/>
              <p:nvPr/>
            </p:nvSpPr>
            <p:spPr bwMode="auto">
              <a:xfrm>
                <a:off x="3408858" y="4277597"/>
                <a:ext cx="773438" cy="668404"/>
              </a:xfrm>
              <a:prstGeom prst="ellipse">
                <a:avLst/>
              </a:prstGeom>
              <a:solidFill>
                <a:schemeClr val="tx2"/>
              </a:solidFill>
              <a:ln>
                <a:headEnd type="none" w="med" len="med"/>
                <a:tailEnd type="none" w="med" len="med"/>
              </a:ln>
              <a:ex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462784" y="4344048"/>
                <a:ext cx="646372" cy="5053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2F2F2"/>
                    </a:solidFill>
                  </a:rPr>
                  <a:t>y</a:t>
                </a:r>
                <a:r>
                  <a:rPr lang="en-US" dirty="0" smtClean="0">
                    <a:solidFill>
                      <a:srgbClr val="F2F2F2"/>
                    </a:solidFill>
                  </a:rPr>
                  <a:t>east</a:t>
                </a:r>
              </a:p>
              <a:p>
                <a:pPr algn="ctr"/>
                <a:r>
                  <a:rPr lang="en-US" dirty="0" smtClean="0">
                    <a:solidFill>
                      <a:srgbClr val="F2F2F2"/>
                    </a:solidFill>
                  </a:rPr>
                  <a:t>PNG1</a:t>
                </a:r>
                <a:endParaRPr lang="en-US" dirty="0">
                  <a:solidFill>
                    <a:srgbClr val="F2F2F2"/>
                  </a:solidFill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1864035" y="4089380"/>
              <a:ext cx="1245653" cy="338554"/>
            </a:xfrm>
            <a:prstGeom prst="rect">
              <a:avLst/>
            </a:prstGeom>
            <a:solidFill>
              <a:srgbClr val="166561">
                <a:alpha val="27000"/>
              </a:srgbClr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phenotypes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06763" y="5603246"/>
              <a:ext cx="975094" cy="338554"/>
            </a:xfrm>
            <a:prstGeom prst="rect">
              <a:avLst/>
            </a:prstGeom>
            <a:solidFill>
              <a:srgbClr val="166561">
                <a:alpha val="27000"/>
              </a:srgb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function</a:t>
              </a:r>
              <a:endParaRPr lang="en-US" dirty="0"/>
            </a:p>
          </p:txBody>
        </p:sp>
        <p:cxnSp>
          <p:nvCxnSpPr>
            <p:cNvPr id="47" name="Straight Connector 46"/>
            <p:cNvCxnSpPr>
              <a:endCxn id="41" idx="3"/>
            </p:cNvCxnSpPr>
            <p:nvPr/>
          </p:nvCxnSpPr>
          <p:spPr bwMode="auto">
            <a:xfrm flipH="1" flipV="1">
              <a:off x="3109688" y="4258657"/>
              <a:ext cx="319312" cy="1747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>
              <a:stCxn id="42" idx="3"/>
              <a:endCxn id="28" idx="2"/>
            </p:cNvCxnSpPr>
            <p:nvPr/>
          </p:nvCxnSpPr>
          <p:spPr bwMode="auto">
            <a:xfrm flipV="1">
              <a:off x="2658330" y="4559284"/>
              <a:ext cx="750525" cy="6269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1" name="Straight Connector 50"/>
            <p:cNvCxnSpPr>
              <a:endCxn id="28" idx="3"/>
            </p:cNvCxnSpPr>
            <p:nvPr/>
          </p:nvCxnSpPr>
          <p:spPr bwMode="auto">
            <a:xfrm flipV="1">
              <a:off x="2516909" y="4832734"/>
              <a:ext cx="1024466" cy="7668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4" name="Straight Connector 53"/>
            <p:cNvCxnSpPr>
              <a:stCxn id="44" idx="0"/>
            </p:cNvCxnSpPr>
            <p:nvPr/>
          </p:nvCxnSpPr>
          <p:spPr bwMode="auto">
            <a:xfrm flipV="1">
              <a:off x="3732945" y="4945599"/>
              <a:ext cx="47932" cy="26660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6" name="Straight Connector 55"/>
            <p:cNvCxnSpPr>
              <a:endCxn id="28" idx="5"/>
            </p:cNvCxnSpPr>
            <p:nvPr/>
          </p:nvCxnSpPr>
          <p:spPr bwMode="auto">
            <a:xfrm flipH="1" flipV="1">
              <a:off x="4181236" y="4832734"/>
              <a:ext cx="554882" cy="10871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26" name="Group 25"/>
            <p:cNvGrpSpPr/>
            <p:nvPr/>
          </p:nvGrpSpPr>
          <p:grpSpPr>
            <a:xfrm>
              <a:off x="5154529" y="4925332"/>
              <a:ext cx="433471" cy="385577"/>
              <a:chOff x="3408858" y="4277597"/>
              <a:chExt cx="773438" cy="668404"/>
            </a:xfrm>
          </p:grpSpPr>
          <p:sp>
            <p:nvSpPr>
              <p:cNvPr id="27" name="Oval 26"/>
              <p:cNvSpPr/>
              <p:nvPr/>
            </p:nvSpPr>
            <p:spPr bwMode="auto">
              <a:xfrm>
                <a:off x="3408858" y="4277597"/>
                <a:ext cx="773438" cy="668404"/>
              </a:xfrm>
              <a:prstGeom prst="ellipse">
                <a:avLst/>
              </a:prstGeom>
              <a:solidFill>
                <a:schemeClr val="tx2"/>
              </a:solidFill>
              <a:ln>
                <a:headEnd type="none" w="med" len="med"/>
                <a:tailEnd type="none" w="med" len="med"/>
              </a:ln>
              <a:ex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478631" y="4344048"/>
                <a:ext cx="157838" cy="2925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b="1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339747" y="6093734"/>
              <a:ext cx="685162" cy="521812"/>
              <a:chOff x="3408858" y="4277597"/>
              <a:chExt cx="773438" cy="668404"/>
            </a:xfrm>
          </p:grpSpPr>
          <p:sp>
            <p:nvSpPr>
              <p:cNvPr id="33" name="Oval 32"/>
              <p:cNvSpPr/>
              <p:nvPr/>
            </p:nvSpPr>
            <p:spPr bwMode="auto">
              <a:xfrm>
                <a:off x="3408858" y="4277597"/>
                <a:ext cx="773438" cy="668404"/>
              </a:xfrm>
              <a:prstGeom prst="ellipse">
                <a:avLst/>
              </a:prstGeom>
              <a:solidFill>
                <a:schemeClr val="tx2"/>
              </a:solidFill>
              <a:ln>
                <a:headEnd type="none" w="med" len="med"/>
                <a:tailEnd type="none" w="med" len="med"/>
              </a:ln>
              <a:ex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478631" y="4344048"/>
                <a:ext cx="157838" cy="2925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b="1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1139020" y="4350368"/>
              <a:ext cx="518656" cy="443304"/>
              <a:chOff x="3408858" y="4277597"/>
              <a:chExt cx="773438" cy="668404"/>
            </a:xfrm>
          </p:grpSpPr>
          <p:sp>
            <p:nvSpPr>
              <p:cNvPr id="36" name="Oval 35"/>
              <p:cNvSpPr/>
              <p:nvPr/>
            </p:nvSpPr>
            <p:spPr bwMode="auto">
              <a:xfrm>
                <a:off x="3408858" y="4277597"/>
                <a:ext cx="773438" cy="668404"/>
              </a:xfrm>
              <a:prstGeom prst="ellipse">
                <a:avLst/>
              </a:prstGeom>
              <a:solidFill>
                <a:schemeClr val="tx2"/>
              </a:solidFill>
              <a:ln>
                <a:headEnd type="none" w="med" len="med"/>
                <a:tailEnd type="none" w="med" len="med"/>
              </a:ln>
              <a:ex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478631" y="4344048"/>
                <a:ext cx="157838" cy="2925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b="1" dirty="0"/>
              </a:p>
            </p:txBody>
          </p:sp>
        </p:grpSp>
        <p:cxnSp>
          <p:nvCxnSpPr>
            <p:cNvPr id="22" name="Straight Connector 21"/>
            <p:cNvCxnSpPr>
              <a:stCxn id="28" idx="3"/>
              <a:endCxn id="33" idx="7"/>
            </p:cNvCxnSpPr>
            <p:nvPr/>
          </p:nvCxnSpPr>
          <p:spPr bwMode="auto">
            <a:xfrm flipH="1">
              <a:off x="2924569" y="4832734"/>
              <a:ext cx="616806" cy="13374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8" name="TextBox 37"/>
            <p:cNvSpPr txBox="1"/>
            <p:nvPr/>
          </p:nvSpPr>
          <p:spPr>
            <a:xfrm>
              <a:off x="4521700" y="4498699"/>
              <a:ext cx="1170209" cy="338554"/>
            </a:xfrm>
            <a:prstGeom prst="rect">
              <a:avLst/>
            </a:prstGeom>
            <a:solidFill>
              <a:srgbClr val="166561">
                <a:alpha val="27000"/>
              </a:srgb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pathways</a:t>
              </a:r>
              <a:endParaRPr lang="en-US" dirty="0"/>
            </a:p>
          </p:txBody>
        </p:sp>
        <p:cxnSp>
          <p:nvCxnSpPr>
            <p:cNvPr id="12" name="Straight Connector 11"/>
            <p:cNvCxnSpPr>
              <a:stCxn id="27" idx="2"/>
            </p:cNvCxnSpPr>
            <p:nvPr/>
          </p:nvCxnSpPr>
          <p:spPr bwMode="auto">
            <a:xfrm flipH="1" flipV="1">
              <a:off x="4255071" y="4734012"/>
              <a:ext cx="899458" cy="38410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>
              <a:stCxn id="36" idx="6"/>
              <a:endCxn id="28" idx="2"/>
            </p:cNvCxnSpPr>
            <p:nvPr/>
          </p:nvCxnSpPr>
          <p:spPr bwMode="auto">
            <a:xfrm flipV="1">
              <a:off x="1657676" y="4559284"/>
              <a:ext cx="1751179" cy="1273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4" name="TextBox 43"/>
            <p:cNvSpPr txBox="1"/>
            <p:nvPr/>
          </p:nvSpPr>
          <p:spPr>
            <a:xfrm>
              <a:off x="3226300" y="5212208"/>
              <a:ext cx="1013289" cy="338554"/>
            </a:xfrm>
            <a:prstGeom prst="rect">
              <a:avLst/>
            </a:prstGeom>
            <a:solidFill>
              <a:srgbClr val="166561">
                <a:alpha val="27000"/>
              </a:srgb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literature</a:t>
              </a:r>
              <a:endParaRPr lang="en-US" dirty="0"/>
            </a:p>
          </p:txBody>
        </p:sp>
        <p:cxnSp>
          <p:nvCxnSpPr>
            <p:cNvPr id="39" name="Straight Connector 38"/>
            <p:cNvCxnSpPr>
              <a:stCxn id="33" idx="6"/>
              <a:endCxn id="27" idx="3"/>
            </p:cNvCxnSpPr>
            <p:nvPr/>
          </p:nvCxnSpPr>
          <p:spPr bwMode="auto">
            <a:xfrm flipV="1">
              <a:off x="3024909" y="5254443"/>
              <a:ext cx="2193100" cy="110019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5" name="TextBox 44"/>
            <p:cNvSpPr txBox="1"/>
            <p:nvPr/>
          </p:nvSpPr>
          <p:spPr>
            <a:xfrm>
              <a:off x="3321408" y="5937499"/>
              <a:ext cx="1806202" cy="338554"/>
            </a:xfrm>
            <a:prstGeom prst="rect">
              <a:avLst/>
            </a:prstGeom>
            <a:solidFill>
              <a:srgbClr val="166561">
                <a:alpha val="27000"/>
              </a:srgb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dirty="0" smtClean="0"/>
                <a:t>rotein properties</a:t>
              </a:r>
              <a:endParaRPr lang="en-US" dirty="0"/>
            </a:p>
          </p:txBody>
        </p:sp>
        <p:cxnSp>
          <p:nvCxnSpPr>
            <p:cNvPr id="52" name="Straight Connector 51"/>
            <p:cNvCxnSpPr>
              <a:stCxn id="36" idx="5"/>
              <a:endCxn id="42" idx="0"/>
            </p:cNvCxnSpPr>
            <p:nvPr/>
          </p:nvCxnSpPr>
          <p:spPr bwMode="auto">
            <a:xfrm>
              <a:off x="1581721" y="4728752"/>
              <a:ext cx="78400" cy="2881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" name="Straight Connector 54"/>
            <p:cNvCxnSpPr>
              <a:stCxn id="28" idx="6"/>
              <a:endCxn id="38" idx="1"/>
            </p:cNvCxnSpPr>
            <p:nvPr/>
          </p:nvCxnSpPr>
          <p:spPr bwMode="auto">
            <a:xfrm>
              <a:off x="4313756" y="4559284"/>
              <a:ext cx="207944" cy="1086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5" name="Straight Connector 64"/>
            <p:cNvCxnSpPr>
              <a:stCxn id="27" idx="1"/>
              <a:endCxn id="38" idx="2"/>
            </p:cNvCxnSpPr>
            <p:nvPr/>
          </p:nvCxnSpPr>
          <p:spPr bwMode="auto">
            <a:xfrm flipH="1" flipV="1">
              <a:off x="5106805" y="4837253"/>
              <a:ext cx="111204" cy="14454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2" name="TextBox 41"/>
            <p:cNvSpPr txBox="1"/>
            <p:nvPr/>
          </p:nvSpPr>
          <p:spPr>
            <a:xfrm>
              <a:off x="661911" y="5016937"/>
              <a:ext cx="1996419" cy="338554"/>
            </a:xfrm>
            <a:prstGeom prst="rect">
              <a:avLst/>
            </a:prstGeom>
            <a:solidFill>
              <a:srgbClr val="166561">
                <a:alpha val="27000"/>
              </a:srgb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  <a:r>
                <a:rPr lang="en-US" dirty="0" smtClean="0"/>
                <a:t>enetic interactions</a:t>
              </a:r>
              <a:endParaRPr lang="en-US" dirty="0"/>
            </a:p>
          </p:txBody>
        </p:sp>
        <p:cxnSp>
          <p:nvCxnSpPr>
            <p:cNvPr id="71" name="Straight Connector 70"/>
            <p:cNvCxnSpPr>
              <a:stCxn id="33" idx="1"/>
              <a:endCxn id="43" idx="2"/>
            </p:cNvCxnSpPr>
            <p:nvPr/>
          </p:nvCxnSpPr>
          <p:spPr bwMode="auto">
            <a:xfrm flipH="1" flipV="1">
              <a:off x="2194310" y="5941800"/>
              <a:ext cx="245777" cy="2283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3" name="Straight Connector 72"/>
            <p:cNvCxnSpPr>
              <a:stCxn id="27" idx="4"/>
            </p:cNvCxnSpPr>
            <p:nvPr/>
          </p:nvCxnSpPr>
          <p:spPr bwMode="auto">
            <a:xfrm flipH="1">
              <a:off x="4941456" y="5310909"/>
              <a:ext cx="429809" cy="635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5" name="Straight Connector 74"/>
            <p:cNvCxnSpPr>
              <a:stCxn id="36" idx="5"/>
            </p:cNvCxnSpPr>
            <p:nvPr/>
          </p:nvCxnSpPr>
          <p:spPr bwMode="auto">
            <a:xfrm>
              <a:off x="1581721" y="4728752"/>
              <a:ext cx="1848289" cy="4780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0" name="Straight Connector 79"/>
            <p:cNvCxnSpPr>
              <a:stCxn id="33" idx="2"/>
            </p:cNvCxnSpPr>
            <p:nvPr/>
          </p:nvCxnSpPr>
          <p:spPr bwMode="auto">
            <a:xfrm flipH="1" flipV="1">
              <a:off x="854364" y="5357091"/>
              <a:ext cx="1485383" cy="99754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4029364" y="4906818"/>
              <a:ext cx="323272" cy="102754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Group 10"/>
          <p:cNvGrpSpPr/>
          <p:nvPr/>
        </p:nvGrpSpPr>
        <p:grpSpPr>
          <a:xfrm>
            <a:off x="4646496" y="1456295"/>
            <a:ext cx="4144819" cy="2112818"/>
            <a:chOff x="4479636" y="1039100"/>
            <a:chExt cx="4144819" cy="2112818"/>
          </a:xfrm>
        </p:grpSpPr>
        <p:sp>
          <p:nvSpPr>
            <p:cNvPr id="90" name="Rectangle 89"/>
            <p:cNvSpPr/>
            <p:nvPr/>
          </p:nvSpPr>
          <p:spPr bwMode="auto">
            <a:xfrm>
              <a:off x="4479636" y="1039100"/>
              <a:ext cx="4144819" cy="2112818"/>
            </a:xfrm>
            <a:prstGeom prst="rect">
              <a:avLst/>
            </a:prstGeom>
            <a:solidFill>
              <a:srgbClr val="8284BC">
                <a:alpha val="4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4562400" y="1547098"/>
              <a:ext cx="3972228" cy="1524002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955758" y="2466674"/>
              <a:ext cx="2883664" cy="487313"/>
              <a:chOff x="2740459" y="869877"/>
              <a:chExt cx="2883664" cy="487313"/>
            </a:xfrm>
            <a:solidFill>
              <a:schemeClr val="bg1">
                <a:lumMod val="95000"/>
              </a:schemeClr>
            </a:solidFill>
          </p:grpSpPr>
          <p:sp>
            <p:nvSpPr>
              <p:cNvPr id="7" name="TextBox 6"/>
              <p:cNvSpPr txBox="1"/>
              <p:nvPr/>
            </p:nvSpPr>
            <p:spPr>
              <a:xfrm>
                <a:off x="2740459" y="869877"/>
                <a:ext cx="2320314" cy="487313"/>
              </a:xfrm>
              <a:prstGeom prst="rect">
                <a:avLst/>
              </a:prstGeom>
              <a:grpFill/>
              <a:ln w="28575" cmpd="sng"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800" dirty="0" smtClean="0"/>
                  <a:t>NGLY1</a:t>
                </a:r>
                <a:endParaRPr lang="en-US" sz="2800" dirty="0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41657" y="885976"/>
                <a:ext cx="582466" cy="461325"/>
              </a:xfrm>
              <a:prstGeom prst="rect">
                <a:avLst/>
              </a:prstGeom>
              <a:grpFill/>
              <a:ln w="28575" cmpd="sng">
                <a:solidFill>
                  <a:schemeClr val="tx1"/>
                </a:solidFill>
              </a:ln>
            </p:spPr>
          </p:pic>
        </p:grpSp>
        <p:pic>
          <p:nvPicPr>
            <p:cNvPr id="9" name="Picture 8" descr="YM_logo.tif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9039" y="1595108"/>
              <a:ext cx="3568700" cy="863600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4548910" y="1039103"/>
              <a:ext cx="3867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SGD’s Advanced Search</a:t>
              </a:r>
              <a:endParaRPr lang="en-US" sz="2400" dirty="0"/>
            </a:p>
          </p:txBody>
        </p:sp>
      </p:grpSp>
      <p:cxnSp>
        <p:nvCxnSpPr>
          <p:cNvPr id="30" name="Straight Arrow Connector 29"/>
          <p:cNvCxnSpPr>
            <a:endCxn id="28" idx="7"/>
          </p:cNvCxnSpPr>
          <p:nvPr/>
        </p:nvCxnSpPr>
        <p:spPr bwMode="auto">
          <a:xfrm flipH="1">
            <a:off x="4051456" y="3235474"/>
            <a:ext cx="3596548" cy="8404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2344299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r>
              <a:rPr lang="en-US" dirty="0" smtClean="0"/>
              <a:t>Connection start points</a:t>
            </a:r>
            <a:endParaRPr lang="en-US" dirty="0"/>
          </a:p>
        </p:txBody>
      </p:sp>
      <p:pic>
        <p:nvPicPr>
          <p:cNvPr id="4" name="Picture 3" descr="human_MF_p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91658" y="1589789"/>
            <a:ext cx="6106145" cy="36669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06905" y="1191490"/>
            <a:ext cx="2100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Human genes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537841" y="5290120"/>
            <a:ext cx="265545" cy="265545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3997" y="5232395"/>
            <a:ext cx="16371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Yeast homologs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96562" y="4260266"/>
            <a:ext cx="17587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Function known,</a:t>
            </a:r>
          </a:p>
          <a:p>
            <a:pPr algn="ctr"/>
            <a:r>
              <a:rPr lang="en-US" dirty="0" smtClean="0"/>
              <a:t>human homologs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611094" y="4421899"/>
            <a:ext cx="265545" cy="265545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39479" y="1985807"/>
            <a:ext cx="1867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Yeast genes</a:t>
            </a:r>
            <a:endParaRPr lang="en-US" sz="2400" dirty="0"/>
          </a:p>
        </p:txBody>
      </p:sp>
      <p:pic>
        <p:nvPicPr>
          <p:cNvPr id="19" name="Picture 18" descr="yeast_MF_pi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68700">
            <a:off x="5413664" y="2471880"/>
            <a:ext cx="2939557" cy="1765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49131" y="2704242"/>
            <a:ext cx="15079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2F2F2"/>
                </a:solidFill>
              </a:rPr>
              <a:t>4500 genes</a:t>
            </a:r>
          </a:p>
          <a:p>
            <a:pPr algn="ctr"/>
            <a:r>
              <a:rPr lang="en-US" dirty="0" smtClean="0">
                <a:solidFill>
                  <a:srgbClr val="F2F2F2"/>
                </a:solidFill>
              </a:rPr>
              <a:t>1340 diseases</a:t>
            </a:r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81555" y="3226099"/>
            <a:ext cx="7437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2F2F2"/>
                </a:solidFill>
              </a:rPr>
              <a:t>2750</a:t>
            </a:r>
          </a:p>
          <a:p>
            <a:pPr algn="ctr"/>
            <a:r>
              <a:rPr lang="en-US" dirty="0" smtClean="0">
                <a:solidFill>
                  <a:srgbClr val="F2F2F2"/>
                </a:solidFill>
              </a:rPr>
              <a:t>genes</a:t>
            </a:r>
            <a:endParaRPr lang="en-US" dirty="0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4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6.2963E-6 L 0.13768 0.00186 " pathEditMode="relative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-0.15382 -0.1481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91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5" grpId="0"/>
      <p:bldP spid="7" grpId="0" animBg="1"/>
      <p:bldP spid="10" grpId="0"/>
      <p:bldP spid="2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5271"/>
            <a:ext cx="7772400" cy="762000"/>
          </a:xfrm>
        </p:spPr>
        <p:txBody>
          <a:bodyPr/>
          <a:lstStyle/>
          <a:p>
            <a:r>
              <a:rPr lang="en-US" dirty="0" smtClean="0"/>
              <a:t>SGD: Powering Connections</a:t>
            </a:r>
            <a:endParaRPr lang="en-US" dirty="0"/>
          </a:p>
        </p:txBody>
      </p:sp>
      <p:pic>
        <p:nvPicPr>
          <p:cNvPr id="4" name="Picture 3" descr="SuperBudOnl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99" y="1635739"/>
            <a:ext cx="5045336" cy="310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3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38" y="135267"/>
            <a:ext cx="8437586" cy="612923"/>
          </a:xfrm>
        </p:spPr>
        <p:txBody>
          <a:bodyPr/>
          <a:lstStyle/>
          <a:p>
            <a:r>
              <a:rPr lang="en-US" sz="2800" dirty="0" smtClean="0"/>
              <a:t>Genetic mutations identified in human disorders</a:t>
            </a:r>
            <a:endParaRPr 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516206" y="817099"/>
            <a:ext cx="4371398" cy="5729561"/>
            <a:chOff x="1516206" y="915549"/>
            <a:chExt cx="4371398" cy="5729561"/>
          </a:xfrm>
        </p:grpSpPr>
        <p:sp>
          <p:nvSpPr>
            <p:cNvPr id="10" name="Rectangle 9"/>
            <p:cNvSpPr/>
            <p:nvPr/>
          </p:nvSpPr>
          <p:spPr bwMode="auto">
            <a:xfrm>
              <a:off x="1516206" y="915549"/>
              <a:ext cx="4371398" cy="572956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 w="28575" cmpd="sng"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600200" y="997884"/>
              <a:ext cx="4191000" cy="5547710"/>
              <a:chOff x="1600200" y="997884"/>
              <a:chExt cx="4191000" cy="5547710"/>
            </a:xfrm>
          </p:grpSpPr>
          <p:pic>
            <p:nvPicPr>
              <p:cNvPr id="5" name="Picture 4" descr="genetic_disorder_pic.tiff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36" t="4" r="1876" b="2155"/>
              <a:stretch/>
            </p:blipFill>
            <p:spPr>
              <a:xfrm>
                <a:off x="1600200" y="3217529"/>
                <a:ext cx="4191000" cy="3328065"/>
              </a:xfrm>
              <a:prstGeom prst="rect">
                <a:avLst/>
              </a:prstGeom>
              <a:ln w="19050" cmpd="sng">
                <a:solidFill>
                  <a:schemeClr val="tx1"/>
                </a:solidFill>
              </a:ln>
            </p:spPr>
          </p:pic>
          <p:pic>
            <p:nvPicPr>
              <p:cNvPr id="8" name="Shape 330"/>
              <p:cNvPicPr preferRelativeResize="0"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0200" y="997884"/>
                <a:ext cx="4191000" cy="2095471"/>
              </a:xfrm>
              <a:prstGeom prst="rect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pic>
          <p:sp>
            <p:nvSpPr>
              <p:cNvPr id="7" name="Oval 6"/>
              <p:cNvSpPr/>
              <p:nvPr/>
            </p:nvSpPr>
            <p:spPr bwMode="auto">
              <a:xfrm>
                <a:off x="2617305" y="2324018"/>
                <a:ext cx="701466" cy="281301"/>
              </a:xfrm>
              <a:prstGeom prst="ellipse">
                <a:avLst/>
              </a:prstGeom>
              <a:noFill/>
              <a:ln w="31750" cap="flat" cmpd="sng" algn="ctr">
                <a:solidFill>
                  <a:srgbClr val="D9020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271846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28" y="184495"/>
            <a:ext cx="8526195" cy="1095304"/>
          </a:xfrm>
        </p:spPr>
        <p:txBody>
          <a:bodyPr/>
          <a:lstStyle/>
          <a:p>
            <a:r>
              <a:rPr lang="en-US" sz="3200" dirty="0" smtClean="0"/>
              <a:t>A richness of data allows yeast to tell </a:t>
            </a:r>
            <a:br>
              <a:rPr lang="en-US" sz="3200" dirty="0" smtClean="0"/>
            </a:br>
            <a:r>
              <a:rPr lang="en-US" sz="3200" dirty="0" smtClean="0"/>
              <a:t>a multi-dimensional story</a:t>
            </a:r>
            <a:endParaRPr lang="en-US" sz="3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8140" y="1615244"/>
            <a:ext cx="8804051" cy="4298870"/>
            <a:chOff x="39150" y="906450"/>
            <a:chExt cx="8804051" cy="4298870"/>
          </a:xfrm>
        </p:grpSpPr>
        <p:pic>
          <p:nvPicPr>
            <p:cNvPr id="12" name="Shape 257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1553275" y="906450"/>
              <a:ext cx="3275025" cy="3301675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</p:spPr>
        </p:pic>
        <p:sp>
          <p:nvSpPr>
            <p:cNvPr id="13" name="Shape 258"/>
            <p:cNvSpPr/>
            <p:nvPr/>
          </p:nvSpPr>
          <p:spPr>
            <a:xfrm>
              <a:off x="39150" y="2177000"/>
              <a:ext cx="1797299" cy="1287900"/>
            </a:xfrm>
            <a:prstGeom prst="rect">
              <a:avLst/>
            </a:prstGeom>
            <a:solidFill>
              <a:srgbClr val="FFFFFF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259"/>
            <p:cNvSpPr txBox="1"/>
            <p:nvPr/>
          </p:nvSpPr>
          <p:spPr>
            <a:xfrm>
              <a:off x="317100" y="4748120"/>
              <a:ext cx="8509800" cy="4572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buNone/>
              </a:pPr>
              <a:r>
                <a:rPr lang="en" sz="1200" dirty="0"/>
                <a:t>Zhu, et al. (2012), </a:t>
              </a:r>
              <a:r>
                <a:rPr lang="en" sz="1200" i="1" dirty="0"/>
                <a:t>Stitching together multiple data dimensions reveals interacting metabolomic and transcriptomic networks that modulate cell regulation</a:t>
              </a:r>
              <a:r>
                <a:rPr lang="en" sz="1200" dirty="0"/>
                <a:t>. PLoS Biology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24850" y="2176987"/>
              <a:ext cx="2161375" cy="1355663"/>
              <a:chOff x="124850" y="2176987"/>
              <a:chExt cx="2161375" cy="1355663"/>
            </a:xfrm>
          </p:grpSpPr>
          <p:sp>
            <p:nvSpPr>
              <p:cNvPr id="19" name="Shape 261"/>
              <p:cNvSpPr/>
              <p:nvPr/>
            </p:nvSpPr>
            <p:spPr>
              <a:xfrm>
                <a:off x="124850" y="2580575"/>
                <a:ext cx="213000" cy="18450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FFFF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" name="Shape 262"/>
              <p:cNvSpPr txBox="1"/>
              <p:nvPr/>
            </p:nvSpPr>
            <p:spPr>
              <a:xfrm>
                <a:off x="291525" y="2485475"/>
                <a:ext cx="1225800" cy="374699"/>
              </a:xfrm>
              <a:prstGeom prst="rect">
                <a:avLst/>
              </a:prstGeom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buNone/>
                </a:pPr>
                <a:r>
                  <a:rPr lang="en" sz="1200" dirty="0"/>
                  <a:t>metabolites</a:t>
                </a:r>
              </a:p>
            </p:txBody>
          </p:sp>
          <p:sp>
            <p:nvSpPr>
              <p:cNvPr id="21" name="Shape 263"/>
              <p:cNvSpPr txBox="1"/>
              <p:nvPr/>
            </p:nvSpPr>
            <p:spPr>
              <a:xfrm>
                <a:off x="291525" y="2176987"/>
                <a:ext cx="836699" cy="374699"/>
              </a:xfrm>
              <a:prstGeom prst="rect">
                <a:avLst/>
              </a:prstGeom>
            </p:spPr>
            <p:txBody>
              <a:bodyPr lIns="91425" tIns="91425" rIns="91425" bIns="91425" anchor="t" anchorCtr="0">
                <a:noAutofit/>
              </a:bodyPr>
              <a:lstStyle/>
              <a:p>
                <a:pPr>
                  <a:buNone/>
                </a:pPr>
                <a:r>
                  <a:rPr lang="en" sz="1200"/>
                  <a:t>genes</a:t>
                </a:r>
              </a:p>
            </p:txBody>
          </p:sp>
          <p:sp>
            <p:nvSpPr>
              <p:cNvPr id="22" name="Shape 264"/>
              <p:cNvSpPr/>
              <p:nvPr/>
            </p:nvSpPr>
            <p:spPr>
              <a:xfrm>
                <a:off x="124850" y="2257837"/>
                <a:ext cx="213000" cy="213000"/>
              </a:xfrm>
              <a:prstGeom prst="ellipse">
                <a:avLst/>
              </a:prstGeom>
              <a:solidFill>
                <a:srgbClr val="FFFFFF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Shape 265"/>
              <p:cNvSpPr/>
              <p:nvPr/>
            </p:nvSpPr>
            <p:spPr>
              <a:xfrm>
                <a:off x="124850" y="2874812"/>
                <a:ext cx="213000" cy="213000"/>
              </a:xfrm>
              <a:prstGeom prst="ellipse">
                <a:avLst/>
              </a:prstGeom>
              <a:solidFill>
                <a:srgbClr val="CC4125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Shape 267"/>
              <p:cNvSpPr/>
              <p:nvPr/>
            </p:nvSpPr>
            <p:spPr>
              <a:xfrm>
                <a:off x="124850" y="3151275"/>
                <a:ext cx="213000" cy="213000"/>
              </a:xfrm>
              <a:prstGeom prst="diamond">
                <a:avLst/>
              </a:prstGeom>
              <a:solidFill>
                <a:srgbClr val="FFFFFF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Shape 268"/>
              <p:cNvSpPr txBox="1"/>
              <p:nvPr/>
            </p:nvSpPr>
            <p:spPr>
              <a:xfrm>
                <a:off x="291525" y="3075450"/>
                <a:ext cx="1994700" cy="457200"/>
              </a:xfrm>
              <a:prstGeom prst="rect">
                <a:avLst/>
              </a:prstGeom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buNone/>
                </a:pPr>
                <a:r>
                  <a:rPr lang="en" sz="1200"/>
                  <a:t>genes w/cis-eQTLs</a:t>
                </a:r>
              </a:p>
            </p:txBody>
          </p:sp>
        </p:grpSp>
        <p:pic>
          <p:nvPicPr>
            <p:cNvPr id="16" name="Shape 269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5394376" y="1024051"/>
              <a:ext cx="3448825" cy="2885652"/>
            </a:xfrm>
            <a:prstGeom prst="rect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cxnSp>
          <p:nvCxnSpPr>
            <p:cNvPr id="17" name="Shape 270"/>
            <p:cNvCxnSpPr/>
            <p:nvPr/>
          </p:nvCxnSpPr>
          <p:spPr>
            <a:xfrm rot="10800000" flipH="1">
              <a:off x="4567375" y="1023949"/>
              <a:ext cx="778200" cy="136200"/>
            </a:xfrm>
            <a:prstGeom prst="straightConnector1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" name="Shape 271"/>
            <p:cNvCxnSpPr/>
            <p:nvPr/>
          </p:nvCxnSpPr>
          <p:spPr>
            <a:xfrm rot="10800000">
              <a:off x="4576649" y="1929200"/>
              <a:ext cx="778200" cy="2000999"/>
            </a:xfrm>
            <a:prstGeom prst="straightConnector1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sp>
        <p:nvSpPr>
          <p:cNvPr id="26" name="Shape 262"/>
          <p:cNvSpPr txBox="1"/>
          <p:nvPr/>
        </p:nvSpPr>
        <p:spPr>
          <a:xfrm>
            <a:off x="369647" y="3499950"/>
            <a:ext cx="1502395" cy="374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 sz="1200" dirty="0" smtClean="0"/>
              <a:t>Leu3p binding sites</a:t>
            </a:r>
            <a:endParaRPr lang="en" sz="1200" dirty="0"/>
          </a:p>
        </p:txBody>
      </p:sp>
    </p:spTree>
    <p:extLst>
      <p:ext uri="{BB962C8B-B14F-4D97-AF65-F5344CB8AC3E}">
        <p14:creationId xmlns:p14="http://schemas.microsoft.com/office/powerpoint/2010/main" val="154381619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Up Arrow 37"/>
          <p:cNvSpPr/>
          <p:nvPr/>
        </p:nvSpPr>
        <p:spPr bwMode="auto">
          <a:xfrm rot="14862506">
            <a:off x="8392473" y="961430"/>
            <a:ext cx="771187" cy="1210886"/>
          </a:xfrm>
          <a:prstGeom prst="upArrow">
            <a:avLst/>
          </a:prstGeom>
          <a:solidFill>
            <a:schemeClr val="accent1">
              <a:alpha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Human connections into SGD</a:t>
            </a:r>
            <a:endParaRPr lang="en-US" sz="3500" dirty="0"/>
          </a:p>
        </p:txBody>
      </p:sp>
      <p:grpSp>
        <p:nvGrpSpPr>
          <p:cNvPr id="4" name="Shape 303"/>
          <p:cNvGrpSpPr/>
          <p:nvPr/>
        </p:nvGrpSpPr>
        <p:grpSpPr>
          <a:xfrm>
            <a:off x="1563441" y="1421045"/>
            <a:ext cx="2714298" cy="1496023"/>
            <a:chOff x="474025" y="1547125"/>
            <a:chExt cx="2714298" cy="1496023"/>
          </a:xfrm>
        </p:grpSpPr>
        <p:pic>
          <p:nvPicPr>
            <p:cNvPr id="5" name="Shape 304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474025" y="1547125"/>
              <a:ext cx="2539424" cy="973449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</p:spPr>
        </p:pic>
        <p:pic>
          <p:nvPicPr>
            <p:cNvPr id="6" name="Shape 305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2164774" y="1849600"/>
              <a:ext cx="1023549" cy="103045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</p:spPr>
        </p:pic>
        <p:sp>
          <p:nvSpPr>
            <p:cNvPr id="7" name="Shape 306"/>
            <p:cNvSpPr txBox="1"/>
            <p:nvPr/>
          </p:nvSpPr>
          <p:spPr>
            <a:xfrm>
              <a:off x="591804" y="2585948"/>
              <a:ext cx="1506900" cy="4572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algn="ctr">
                <a:buNone/>
              </a:pPr>
              <a:r>
                <a:rPr lang="en" sz="1800" dirty="0" smtClean="0"/>
                <a:t>Homology</a:t>
              </a:r>
              <a:endParaRPr lang="en-US" sz="1800" dirty="0" smtClean="0"/>
            </a:p>
            <a:p>
              <a:pPr algn="ctr">
                <a:buNone/>
              </a:pPr>
              <a:r>
                <a:rPr lang="en-US" sz="1800" dirty="0" smtClean="0"/>
                <a:t>&amp; Disease</a:t>
              </a:r>
              <a:endParaRPr lang="en" sz="1800" dirty="0"/>
            </a:p>
          </p:txBody>
        </p:sp>
      </p:grpSp>
      <p:grpSp>
        <p:nvGrpSpPr>
          <p:cNvPr id="8" name="Shape 307"/>
          <p:cNvGrpSpPr/>
          <p:nvPr/>
        </p:nvGrpSpPr>
        <p:grpSpPr>
          <a:xfrm>
            <a:off x="6078853" y="3621106"/>
            <a:ext cx="2064000" cy="1689893"/>
            <a:chOff x="4048425" y="1061081"/>
            <a:chExt cx="2064000" cy="1689893"/>
          </a:xfrm>
        </p:grpSpPr>
        <p:grpSp>
          <p:nvGrpSpPr>
            <p:cNvPr id="9" name="Shape 308"/>
            <p:cNvGrpSpPr/>
            <p:nvPr/>
          </p:nvGrpSpPr>
          <p:grpSpPr>
            <a:xfrm>
              <a:off x="4424038" y="1061081"/>
              <a:ext cx="1460272" cy="933592"/>
              <a:chOff x="5013963" y="1337831"/>
              <a:chExt cx="1460272" cy="933592"/>
            </a:xfrm>
          </p:grpSpPr>
          <p:sp>
            <p:nvSpPr>
              <p:cNvPr id="11" name="Shape 309"/>
              <p:cNvSpPr/>
              <p:nvPr/>
            </p:nvSpPr>
            <p:spPr>
              <a:xfrm>
                <a:off x="5588403" y="1769753"/>
                <a:ext cx="311399" cy="269099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1905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12" name="Shape 310"/>
              <p:cNvGrpSpPr/>
              <p:nvPr/>
            </p:nvGrpSpPr>
            <p:grpSpPr>
              <a:xfrm>
                <a:off x="5013963" y="1337831"/>
                <a:ext cx="1460272" cy="933592"/>
                <a:chOff x="322425" y="1862975"/>
                <a:chExt cx="1549524" cy="1038824"/>
              </a:xfrm>
            </p:grpSpPr>
            <p:sp>
              <p:nvSpPr>
                <p:cNvPr id="17" name="Shape 311"/>
                <p:cNvSpPr/>
                <p:nvPr/>
              </p:nvSpPr>
              <p:spPr>
                <a:xfrm>
                  <a:off x="322425" y="2113700"/>
                  <a:ext cx="1361100" cy="788099"/>
                </a:xfrm>
                <a:prstGeom prst="ellipse">
                  <a:avLst/>
                </a:prstGeom>
                <a:solidFill>
                  <a:srgbClr val="FFFF00"/>
                </a:solidFill>
                <a:ln w="19050" cap="flat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8" name="Shape 312"/>
                <p:cNvSpPr/>
                <p:nvPr/>
              </p:nvSpPr>
              <p:spPr>
                <a:xfrm>
                  <a:off x="1504600" y="1988225"/>
                  <a:ext cx="134399" cy="80700"/>
                </a:xfrm>
                <a:prstGeom prst="ellipse">
                  <a:avLst/>
                </a:prstGeom>
                <a:solidFill>
                  <a:srgbClr val="FFE599"/>
                </a:solidFill>
                <a:ln w="19050" cap="flat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9" name="Shape 313"/>
                <p:cNvSpPr/>
                <p:nvPr/>
              </p:nvSpPr>
              <p:spPr>
                <a:xfrm>
                  <a:off x="1334350" y="1862975"/>
                  <a:ext cx="537599" cy="375900"/>
                </a:xfrm>
                <a:prstGeom prst="ellipse">
                  <a:avLst/>
                </a:prstGeom>
                <a:solidFill>
                  <a:srgbClr val="FFFF00"/>
                </a:solidFill>
                <a:ln w="19050" cap="flat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3" name="Shape 314"/>
              <p:cNvSpPr/>
              <p:nvPr/>
            </p:nvSpPr>
            <p:spPr>
              <a:xfrm>
                <a:off x="5723900" y="1787750"/>
                <a:ext cx="269400" cy="233099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1905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14" name="Shape 315"/>
              <p:cNvGrpSpPr/>
              <p:nvPr/>
            </p:nvGrpSpPr>
            <p:grpSpPr>
              <a:xfrm>
                <a:off x="5119100" y="1675700"/>
                <a:ext cx="604800" cy="457200"/>
                <a:chOff x="4550950" y="2582900"/>
                <a:chExt cx="604800" cy="457200"/>
              </a:xfrm>
            </p:grpSpPr>
            <p:cxnSp>
              <p:nvCxnSpPr>
                <p:cNvPr id="15" name="Shape 316"/>
                <p:cNvCxnSpPr/>
                <p:nvPr/>
              </p:nvCxnSpPr>
              <p:spPr>
                <a:xfrm rot="10800000" flipH="1">
                  <a:off x="4550950" y="2807750"/>
                  <a:ext cx="604800" cy="7499"/>
                </a:xfrm>
                <a:prstGeom prst="straightConnector1">
                  <a:avLst/>
                </a:prstGeom>
                <a:noFill/>
                <a:ln w="76200" cap="flat">
                  <a:solidFill>
                    <a:srgbClr val="1155CC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sp>
              <p:nvSpPr>
                <p:cNvPr id="16" name="Shape 317"/>
                <p:cNvSpPr txBox="1"/>
                <p:nvPr/>
              </p:nvSpPr>
              <p:spPr>
                <a:xfrm>
                  <a:off x="4677500" y="2582900"/>
                  <a:ext cx="415500" cy="457200"/>
                </a:xfrm>
                <a:prstGeom prst="rect">
                  <a:avLst/>
                </a:prstGeom>
              </p:spPr>
              <p:txBody>
                <a:bodyPr lIns="91425" tIns="91425" rIns="91425" bIns="91425" anchor="t" anchorCtr="0">
                  <a:noAutofit/>
                </a:bodyPr>
                <a:lstStyle/>
                <a:p>
                  <a:pPr>
                    <a:buNone/>
                  </a:pPr>
                  <a:r>
                    <a:rPr lang="en" sz="1800" b="1" dirty="0">
                      <a:solidFill>
                        <a:srgbClr val="CC0000"/>
                      </a:solidFill>
                    </a:rPr>
                    <a:t>X</a:t>
                  </a:r>
                </a:p>
              </p:txBody>
            </p:sp>
          </p:grpSp>
        </p:grpSp>
        <p:sp>
          <p:nvSpPr>
            <p:cNvPr id="10" name="Shape 318"/>
            <p:cNvSpPr txBox="1"/>
            <p:nvPr/>
          </p:nvSpPr>
          <p:spPr>
            <a:xfrm>
              <a:off x="4048425" y="1994675"/>
              <a:ext cx="2064000" cy="756299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buNone/>
              </a:pPr>
              <a:r>
                <a:rPr lang="en" sz="1800"/>
                <a:t>Functional</a:t>
              </a:r>
            </a:p>
            <a:p>
              <a:pPr lvl="0" algn="ctr" rtl="0">
                <a:buNone/>
              </a:pPr>
              <a:r>
                <a:rPr lang="en" sz="1800"/>
                <a:t>Complementation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39728" y="1253442"/>
            <a:ext cx="2667524" cy="2052405"/>
            <a:chOff x="5955675" y="1923525"/>
            <a:chExt cx="2667524" cy="2052405"/>
          </a:xfrm>
        </p:grpSpPr>
        <p:pic>
          <p:nvPicPr>
            <p:cNvPr id="21" name="Shape 302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5955675" y="1923525"/>
              <a:ext cx="2667524" cy="14108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Shape 319"/>
            <p:cNvSpPr txBox="1"/>
            <p:nvPr/>
          </p:nvSpPr>
          <p:spPr>
            <a:xfrm>
              <a:off x="6629367" y="3270517"/>
              <a:ext cx="1395332" cy="705413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buNone/>
              </a:pPr>
              <a:r>
                <a:rPr lang="en" sz="1800" dirty="0" smtClean="0"/>
                <a:t>Phenotypes</a:t>
              </a:r>
              <a:r>
                <a:rPr lang="en-US" sz="1800" dirty="0"/>
                <a:t> </a:t>
              </a:r>
              <a:r>
                <a:rPr lang="en-US" sz="1800" dirty="0" smtClean="0"/>
                <a:t>&amp; </a:t>
              </a:r>
              <a:r>
                <a:rPr lang="en" sz="1800" dirty="0" smtClean="0"/>
                <a:t>Orthology</a:t>
              </a:r>
              <a:endParaRPr lang="en" sz="18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801398" y="4145130"/>
            <a:ext cx="1506900" cy="1504125"/>
            <a:chOff x="3818550" y="3202300"/>
            <a:chExt cx="1506900" cy="1504125"/>
          </a:xfrm>
        </p:grpSpPr>
        <p:sp>
          <p:nvSpPr>
            <p:cNvPr id="23" name="Shape 320"/>
            <p:cNvSpPr txBox="1"/>
            <p:nvPr/>
          </p:nvSpPr>
          <p:spPr>
            <a:xfrm>
              <a:off x="3818550" y="4249225"/>
              <a:ext cx="1506900" cy="4572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buNone/>
              </a:pPr>
              <a:r>
                <a:rPr lang="en" sz="1800"/>
                <a:t>Literature</a:t>
              </a:r>
            </a:p>
          </p:txBody>
        </p:sp>
        <p:pic>
          <p:nvPicPr>
            <p:cNvPr id="24" name="Shape 321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>
              <a:off x="4048537" y="3202300"/>
              <a:ext cx="1046924" cy="10469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" name="Shape 322"/>
          <p:cNvGrpSpPr/>
          <p:nvPr/>
        </p:nvGrpSpPr>
        <p:grpSpPr>
          <a:xfrm>
            <a:off x="765535" y="3762358"/>
            <a:ext cx="2064000" cy="1749700"/>
            <a:chOff x="1124325" y="3334349"/>
            <a:chExt cx="2064000" cy="1749700"/>
          </a:xfrm>
        </p:grpSpPr>
        <p:pic>
          <p:nvPicPr>
            <p:cNvPr id="27" name="Shape 323"/>
            <p:cNvPicPr preferRelativeResize="0"/>
            <p:nvPr/>
          </p:nvPicPr>
          <p:blipFill>
            <a:blip r:embed="rId6"/>
            <a:stretch>
              <a:fillRect/>
            </a:stretch>
          </p:blipFill>
          <p:spPr>
            <a:xfrm>
              <a:off x="1644550" y="3334349"/>
              <a:ext cx="1023550" cy="10696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</p:spPr>
        </p:pic>
        <p:sp>
          <p:nvSpPr>
            <p:cNvPr id="28" name="Shape 324"/>
            <p:cNvSpPr txBox="1"/>
            <p:nvPr/>
          </p:nvSpPr>
          <p:spPr>
            <a:xfrm>
              <a:off x="1124325" y="4327750"/>
              <a:ext cx="2064000" cy="756299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buNone/>
              </a:pPr>
              <a:r>
                <a:rPr lang="en" sz="1800"/>
                <a:t>Drug</a:t>
              </a:r>
            </a:p>
            <a:p>
              <a:pPr lvl="0" algn="ctr" rtl="0">
                <a:buNone/>
              </a:pPr>
              <a:r>
                <a:rPr lang="en" sz="1800"/>
                <a:t>Interactions</a:t>
              </a:r>
            </a:p>
          </p:txBody>
        </p:sp>
      </p:grpSp>
      <p:sp>
        <p:nvSpPr>
          <p:cNvPr id="35" name="Up Arrow 34"/>
          <p:cNvSpPr/>
          <p:nvPr/>
        </p:nvSpPr>
        <p:spPr bwMode="auto">
          <a:xfrm rot="3011140">
            <a:off x="-98567" y="4821411"/>
            <a:ext cx="771187" cy="1332510"/>
          </a:xfrm>
          <a:prstGeom prst="upArrow">
            <a:avLst/>
          </a:prstGeom>
          <a:solidFill>
            <a:schemeClr val="accent1">
              <a:alpha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" name="Up Arrow 38"/>
          <p:cNvSpPr/>
          <p:nvPr/>
        </p:nvSpPr>
        <p:spPr bwMode="auto">
          <a:xfrm rot="17326175">
            <a:off x="8376793" y="4130182"/>
            <a:ext cx="771187" cy="1210886"/>
          </a:xfrm>
          <a:prstGeom prst="upArrow">
            <a:avLst/>
          </a:prstGeom>
          <a:solidFill>
            <a:schemeClr val="accent1">
              <a:alpha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" name="Up Arrow 39"/>
          <p:cNvSpPr/>
          <p:nvPr/>
        </p:nvSpPr>
        <p:spPr bwMode="auto">
          <a:xfrm>
            <a:off x="4168464" y="5898152"/>
            <a:ext cx="771187" cy="1210886"/>
          </a:xfrm>
          <a:prstGeom prst="upArrow">
            <a:avLst/>
          </a:prstGeom>
          <a:solidFill>
            <a:schemeClr val="accent1">
              <a:alpha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" name="Up Arrow 40"/>
          <p:cNvSpPr/>
          <p:nvPr/>
        </p:nvSpPr>
        <p:spPr bwMode="auto">
          <a:xfrm rot="7069896">
            <a:off x="-142812" y="886337"/>
            <a:ext cx="771187" cy="1210886"/>
          </a:xfrm>
          <a:prstGeom prst="upArrow">
            <a:avLst/>
          </a:prstGeom>
          <a:solidFill>
            <a:schemeClr val="accent1">
              <a:alpha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16590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Searchable Connections</a:t>
            </a:r>
            <a:endParaRPr lang="en-US" dirty="0"/>
          </a:p>
        </p:txBody>
      </p:sp>
      <p:grpSp>
        <p:nvGrpSpPr>
          <p:cNvPr id="223" name="Group 222"/>
          <p:cNvGrpSpPr/>
          <p:nvPr/>
        </p:nvGrpSpPr>
        <p:grpSpPr>
          <a:xfrm>
            <a:off x="3151066" y="1050146"/>
            <a:ext cx="2883664" cy="451406"/>
            <a:chOff x="2740459" y="887830"/>
            <a:chExt cx="2883664" cy="451406"/>
          </a:xfrm>
          <a:solidFill>
            <a:schemeClr val="bg1">
              <a:lumMod val="95000"/>
            </a:schemeClr>
          </a:solidFill>
        </p:grpSpPr>
        <p:sp>
          <p:nvSpPr>
            <p:cNvPr id="224" name="TextBox 223"/>
            <p:cNvSpPr txBox="1"/>
            <p:nvPr/>
          </p:nvSpPr>
          <p:spPr>
            <a:xfrm>
              <a:off x="2740459" y="887830"/>
              <a:ext cx="2320314" cy="451406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800" dirty="0"/>
                <a:t>g</a:t>
              </a:r>
              <a:r>
                <a:rPr lang="en-US" sz="2800" dirty="0" smtClean="0"/>
                <a:t>ene name</a:t>
              </a:r>
              <a:endParaRPr lang="en-US" sz="2800" dirty="0"/>
            </a:p>
          </p:txBody>
        </p:sp>
        <p:pic>
          <p:nvPicPr>
            <p:cNvPr id="225" name="Picture 2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41657" y="897522"/>
              <a:ext cx="582466" cy="429682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1930402" y="1928091"/>
            <a:ext cx="4957618" cy="4043219"/>
            <a:chOff x="1976582" y="1928091"/>
            <a:chExt cx="4957618" cy="4043219"/>
          </a:xfrm>
        </p:grpSpPr>
        <p:cxnSp>
          <p:nvCxnSpPr>
            <p:cNvPr id="153" name="Straight Connector 152"/>
            <p:cNvCxnSpPr>
              <a:stCxn id="92" idx="3"/>
            </p:cNvCxnSpPr>
            <p:nvPr/>
          </p:nvCxnSpPr>
          <p:spPr bwMode="auto">
            <a:xfrm flipH="1">
              <a:off x="5720069" y="4645677"/>
              <a:ext cx="231745" cy="26886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5" name="Straight Connector 174"/>
            <p:cNvCxnSpPr/>
            <p:nvPr/>
          </p:nvCxnSpPr>
          <p:spPr bwMode="auto">
            <a:xfrm>
              <a:off x="4650415" y="2483870"/>
              <a:ext cx="1713088" cy="4014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6" name="Straight Connector 175"/>
            <p:cNvCxnSpPr>
              <a:endCxn id="90" idx="7"/>
            </p:cNvCxnSpPr>
            <p:nvPr/>
          </p:nvCxnSpPr>
          <p:spPr bwMode="auto">
            <a:xfrm flipH="1">
              <a:off x="5584404" y="3005589"/>
              <a:ext cx="832444" cy="28276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7" name="Straight Connector 176"/>
            <p:cNvCxnSpPr/>
            <p:nvPr/>
          </p:nvCxnSpPr>
          <p:spPr bwMode="auto">
            <a:xfrm flipH="1">
              <a:off x="2871550" y="2483870"/>
              <a:ext cx="1564096" cy="8077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8" name="Straight Connector 177"/>
            <p:cNvCxnSpPr/>
            <p:nvPr/>
          </p:nvCxnSpPr>
          <p:spPr bwMode="auto">
            <a:xfrm flipH="1" flipV="1">
              <a:off x="3065117" y="2138785"/>
              <a:ext cx="1370529" cy="3450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9" name="Straight Connector 178"/>
            <p:cNvCxnSpPr/>
            <p:nvPr/>
          </p:nvCxnSpPr>
          <p:spPr bwMode="auto">
            <a:xfrm flipH="1">
              <a:off x="2292609" y="2483870"/>
              <a:ext cx="2143037" cy="2754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0" name="Straight Connector 179"/>
            <p:cNvCxnSpPr/>
            <p:nvPr/>
          </p:nvCxnSpPr>
          <p:spPr bwMode="auto">
            <a:xfrm flipH="1">
              <a:off x="5136850" y="3772465"/>
              <a:ext cx="1376058" cy="4539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1" name="Straight Connector 180"/>
            <p:cNvCxnSpPr/>
            <p:nvPr/>
          </p:nvCxnSpPr>
          <p:spPr bwMode="auto">
            <a:xfrm flipH="1" flipV="1">
              <a:off x="5136850" y="4226387"/>
              <a:ext cx="841123" cy="1541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2" name="Straight Connector 181"/>
            <p:cNvCxnSpPr/>
            <p:nvPr/>
          </p:nvCxnSpPr>
          <p:spPr bwMode="auto">
            <a:xfrm flipH="1">
              <a:off x="4622052" y="5716308"/>
              <a:ext cx="543220" cy="263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3" name="Straight Connector 182"/>
            <p:cNvCxnSpPr/>
            <p:nvPr/>
          </p:nvCxnSpPr>
          <p:spPr bwMode="auto">
            <a:xfrm flipH="1" flipV="1">
              <a:off x="3627921" y="5672987"/>
              <a:ext cx="779362" cy="696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4" name="Straight Connector 183"/>
            <p:cNvCxnSpPr/>
            <p:nvPr/>
          </p:nvCxnSpPr>
          <p:spPr bwMode="auto">
            <a:xfrm flipH="1">
              <a:off x="4650415" y="2275876"/>
              <a:ext cx="1075394" cy="2079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5" name="Straight Connector 184"/>
            <p:cNvCxnSpPr/>
            <p:nvPr/>
          </p:nvCxnSpPr>
          <p:spPr bwMode="auto">
            <a:xfrm flipV="1">
              <a:off x="2563404" y="4821492"/>
              <a:ext cx="1109540" cy="5153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6" name="Straight Connector 185"/>
            <p:cNvCxnSpPr/>
            <p:nvPr/>
          </p:nvCxnSpPr>
          <p:spPr bwMode="auto">
            <a:xfrm>
              <a:off x="2396713" y="4172553"/>
              <a:ext cx="1276231" cy="6489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7" name="Straight Connector 186"/>
            <p:cNvCxnSpPr/>
            <p:nvPr/>
          </p:nvCxnSpPr>
          <p:spPr bwMode="auto">
            <a:xfrm>
              <a:off x="3887713" y="4821492"/>
              <a:ext cx="1887510" cy="2814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8" name="Straight Connector 187"/>
            <p:cNvCxnSpPr/>
            <p:nvPr/>
          </p:nvCxnSpPr>
          <p:spPr bwMode="auto">
            <a:xfrm flipV="1">
              <a:off x="3754581" y="3846945"/>
              <a:ext cx="337269" cy="6881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97" name="Oval 196"/>
            <p:cNvSpPr/>
            <p:nvPr/>
          </p:nvSpPr>
          <p:spPr bwMode="auto">
            <a:xfrm>
              <a:off x="5225983" y="5545605"/>
              <a:ext cx="364262" cy="340225"/>
            </a:xfrm>
            <a:prstGeom prst="ellipse">
              <a:avLst/>
            </a:prstGeom>
            <a:solidFill>
              <a:srgbClr val="07438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196" name="Straight Connector 195"/>
            <p:cNvCxnSpPr>
              <a:stCxn id="93" idx="1"/>
              <a:endCxn id="92" idx="5"/>
            </p:cNvCxnSpPr>
            <p:nvPr/>
          </p:nvCxnSpPr>
          <p:spPr bwMode="auto">
            <a:xfrm flipH="1" flipV="1">
              <a:off x="6270204" y="4645677"/>
              <a:ext cx="88010" cy="19669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8" name="Oval 67"/>
            <p:cNvSpPr/>
            <p:nvPr/>
          </p:nvSpPr>
          <p:spPr bwMode="auto">
            <a:xfrm>
              <a:off x="5703455" y="1962727"/>
              <a:ext cx="450272" cy="427182"/>
            </a:xfrm>
            <a:prstGeom prst="ellipse">
              <a:avLst/>
            </a:prstGeom>
            <a:solidFill>
              <a:srgbClr val="1450A1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1" name="Hexagon 80"/>
            <p:cNvSpPr/>
            <p:nvPr/>
          </p:nvSpPr>
          <p:spPr bwMode="auto">
            <a:xfrm>
              <a:off x="2724727" y="1928091"/>
              <a:ext cx="415175" cy="357909"/>
            </a:xfrm>
            <a:prstGeom prst="hexagon">
              <a:avLst/>
            </a:prstGeom>
            <a:solidFill>
              <a:schemeClr val="accent5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2" name="Hexagon 81"/>
            <p:cNvSpPr/>
            <p:nvPr/>
          </p:nvSpPr>
          <p:spPr bwMode="auto">
            <a:xfrm>
              <a:off x="1976582" y="2565400"/>
              <a:ext cx="415175" cy="357909"/>
            </a:xfrm>
            <a:prstGeom prst="hexagon">
              <a:avLst/>
            </a:prstGeom>
            <a:solidFill>
              <a:schemeClr val="accent5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3" name="Hexagon 82"/>
            <p:cNvSpPr/>
            <p:nvPr/>
          </p:nvSpPr>
          <p:spPr bwMode="auto">
            <a:xfrm>
              <a:off x="2567710" y="3110345"/>
              <a:ext cx="415175" cy="357909"/>
            </a:xfrm>
            <a:prstGeom prst="hexagon">
              <a:avLst/>
            </a:prstGeom>
            <a:solidFill>
              <a:schemeClr val="accent5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4" name="Hexagon 83"/>
            <p:cNvSpPr/>
            <p:nvPr/>
          </p:nvSpPr>
          <p:spPr bwMode="auto">
            <a:xfrm>
              <a:off x="2062019" y="3990108"/>
              <a:ext cx="415175" cy="357909"/>
            </a:xfrm>
            <a:prstGeom prst="hexagon">
              <a:avLst/>
            </a:prstGeom>
            <a:solidFill>
              <a:schemeClr val="accent5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5" name="Hexagon 84"/>
            <p:cNvSpPr/>
            <p:nvPr/>
          </p:nvSpPr>
          <p:spPr bwMode="auto">
            <a:xfrm>
              <a:off x="2249055" y="5204690"/>
              <a:ext cx="415175" cy="357909"/>
            </a:xfrm>
            <a:prstGeom prst="hexagon">
              <a:avLst/>
            </a:prstGeom>
            <a:solidFill>
              <a:schemeClr val="accent5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6" name="Hexagon 85"/>
            <p:cNvSpPr/>
            <p:nvPr/>
          </p:nvSpPr>
          <p:spPr bwMode="auto">
            <a:xfrm>
              <a:off x="3290455" y="5472545"/>
              <a:ext cx="415175" cy="357909"/>
            </a:xfrm>
            <a:prstGeom prst="hexagon">
              <a:avLst/>
            </a:prstGeom>
            <a:solidFill>
              <a:schemeClr val="accent5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6329219" y="2657763"/>
              <a:ext cx="450272" cy="427182"/>
            </a:xfrm>
            <a:prstGeom prst="ellipse">
              <a:avLst/>
            </a:prstGeom>
            <a:solidFill>
              <a:srgbClr val="1450A1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6483928" y="3551381"/>
              <a:ext cx="450272" cy="427182"/>
            </a:xfrm>
            <a:prstGeom prst="ellipse">
              <a:avLst/>
            </a:prstGeom>
            <a:solidFill>
              <a:srgbClr val="1450A1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5200073" y="3225799"/>
              <a:ext cx="450272" cy="427182"/>
            </a:xfrm>
            <a:prstGeom prst="ellipse">
              <a:avLst/>
            </a:prstGeom>
            <a:solidFill>
              <a:srgbClr val="1450A1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5885873" y="4281054"/>
              <a:ext cx="450272" cy="427182"/>
            </a:xfrm>
            <a:prstGeom prst="ellipse">
              <a:avLst/>
            </a:prstGeom>
            <a:solidFill>
              <a:srgbClr val="1450A1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6292273" y="4779817"/>
              <a:ext cx="450272" cy="427182"/>
            </a:xfrm>
            <a:prstGeom prst="ellipse">
              <a:avLst/>
            </a:prstGeom>
            <a:solidFill>
              <a:srgbClr val="1450A1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5451764" y="4828308"/>
              <a:ext cx="450272" cy="427182"/>
            </a:xfrm>
            <a:prstGeom prst="ellipse">
              <a:avLst/>
            </a:prstGeom>
            <a:solidFill>
              <a:srgbClr val="1450A1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5188528" y="5500254"/>
              <a:ext cx="450272" cy="427182"/>
            </a:xfrm>
            <a:prstGeom prst="ellipse">
              <a:avLst/>
            </a:prstGeom>
            <a:solidFill>
              <a:srgbClr val="1450A1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318000" y="2228273"/>
              <a:ext cx="450273" cy="450273"/>
            </a:xfrm>
            <a:prstGeom prst="rect">
              <a:avLst/>
            </a:prstGeom>
            <a:solidFill>
              <a:srgbClr val="327312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3904673" y="3419764"/>
              <a:ext cx="450273" cy="450273"/>
            </a:xfrm>
            <a:prstGeom prst="rect">
              <a:avLst/>
            </a:prstGeom>
            <a:solidFill>
              <a:srgbClr val="327312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3489037" y="4505036"/>
              <a:ext cx="450273" cy="450273"/>
            </a:xfrm>
            <a:prstGeom prst="rect">
              <a:avLst/>
            </a:prstGeom>
            <a:solidFill>
              <a:srgbClr val="327312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4689764" y="4020128"/>
              <a:ext cx="450273" cy="450273"/>
            </a:xfrm>
            <a:prstGeom prst="rect">
              <a:avLst/>
            </a:prstGeom>
            <a:solidFill>
              <a:srgbClr val="327312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4285673" y="5521037"/>
              <a:ext cx="450273" cy="450273"/>
            </a:xfrm>
            <a:prstGeom prst="rect">
              <a:avLst/>
            </a:prstGeom>
            <a:solidFill>
              <a:srgbClr val="327312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234689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Searchable Connections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 bwMode="auto">
          <a:xfrm>
            <a:off x="5551313" y="1850779"/>
            <a:ext cx="658855" cy="658855"/>
          </a:xfrm>
          <a:prstGeom prst="rect">
            <a:avLst/>
          </a:prstGeom>
          <a:solidFill>
            <a:srgbClr val="FFFF00">
              <a:alpha val="5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151066" y="1050146"/>
            <a:ext cx="2883664" cy="451406"/>
            <a:chOff x="2740459" y="887830"/>
            <a:chExt cx="2883664" cy="451406"/>
          </a:xfrm>
          <a:solidFill>
            <a:schemeClr val="bg1">
              <a:lumMod val="95000"/>
            </a:schemeClr>
          </a:solidFill>
        </p:grpSpPr>
        <p:sp>
          <p:nvSpPr>
            <p:cNvPr id="5" name="TextBox 4"/>
            <p:cNvSpPr txBox="1"/>
            <p:nvPr/>
          </p:nvSpPr>
          <p:spPr>
            <a:xfrm>
              <a:off x="2740459" y="887830"/>
              <a:ext cx="2320314" cy="451406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1450A1"/>
                  </a:solidFill>
                </a:rPr>
                <a:t>y</a:t>
              </a:r>
              <a:r>
                <a:rPr lang="en-US" sz="2800" dirty="0" smtClean="0">
                  <a:solidFill>
                    <a:srgbClr val="1450A1"/>
                  </a:solidFill>
                </a:rPr>
                <a:t>east</a:t>
              </a:r>
              <a:r>
                <a:rPr lang="en-US" sz="2800" dirty="0" smtClean="0"/>
                <a:t> gene</a:t>
              </a:r>
              <a:endParaRPr lang="en-US" sz="2800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41657" y="897522"/>
              <a:ext cx="582466" cy="429682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</p:spPr>
        </p:pic>
      </p:grpSp>
      <p:grpSp>
        <p:nvGrpSpPr>
          <p:cNvPr id="138" name="Group 137"/>
          <p:cNvGrpSpPr/>
          <p:nvPr/>
        </p:nvGrpSpPr>
        <p:grpSpPr>
          <a:xfrm>
            <a:off x="1930402" y="1928091"/>
            <a:ext cx="4957618" cy="4043219"/>
            <a:chOff x="1976582" y="1928091"/>
            <a:chExt cx="4957618" cy="4043219"/>
          </a:xfrm>
        </p:grpSpPr>
        <p:cxnSp>
          <p:nvCxnSpPr>
            <p:cNvPr id="139" name="Straight Connector 138"/>
            <p:cNvCxnSpPr>
              <a:stCxn id="168" idx="3"/>
            </p:cNvCxnSpPr>
            <p:nvPr/>
          </p:nvCxnSpPr>
          <p:spPr bwMode="auto">
            <a:xfrm flipH="1">
              <a:off x="5720069" y="4645677"/>
              <a:ext cx="231745" cy="26886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4650415" y="2483870"/>
              <a:ext cx="1713088" cy="4014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endCxn id="167" idx="7"/>
            </p:cNvCxnSpPr>
            <p:nvPr/>
          </p:nvCxnSpPr>
          <p:spPr bwMode="auto">
            <a:xfrm flipH="1">
              <a:off x="5584404" y="3005589"/>
              <a:ext cx="832444" cy="28276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 flipH="1">
              <a:off x="2871550" y="2483870"/>
              <a:ext cx="1564096" cy="8077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 flipV="1">
              <a:off x="3065117" y="2138785"/>
              <a:ext cx="1370529" cy="3450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5" name="Straight Connector 144"/>
            <p:cNvCxnSpPr/>
            <p:nvPr/>
          </p:nvCxnSpPr>
          <p:spPr bwMode="auto">
            <a:xfrm flipH="1">
              <a:off x="2292609" y="2483870"/>
              <a:ext cx="2143037" cy="2754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6" name="Straight Connector 145"/>
            <p:cNvCxnSpPr/>
            <p:nvPr/>
          </p:nvCxnSpPr>
          <p:spPr bwMode="auto">
            <a:xfrm flipH="1">
              <a:off x="5136850" y="3772465"/>
              <a:ext cx="1376058" cy="4539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7" name="Straight Connector 146"/>
            <p:cNvCxnSpPr/>
            <p:nvPr/>
          </p:nvCxnSpPr>
          <p:spPr bwMode="auto">
            <a:xfrm flipH="1" flipV="1">
              <a:off x="5136850" y="4226387"/>
              <a:ext cx="841123" cy="1541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8" name="Straight Connector 147"/>
            <p:cNvCxnSpPr/>
            <p:nvPr/>
          </p:nvCxnSpPr>
          <p:spPr bwMode="auto">
            <a:xfrm flipH="1">
              <a:off x="4622052" y="5716308"/>
              <a:ext cx="543220" cy="263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9" name="Straight Connector 148"/>
            <p:cNvCxnSpPr/>
            <p:nvPr/>
          </p:nvCxnSpPr>
          <p:spPr bwMode="auto">
            <a:xfrm flipH="1" flipV="1">
              <a:off x="3627921" y="5672987"/>
              <a:ext cx="779362" cy="696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0" name="Straight Connector 149"/>
            <p:cNvCxnSpPr/>
            <p:nvPr/>
          </p:nvCxnSpPr>
          <p:spPr bwMode="auto">
            <a:xfrm flipH="1">
              <a:off x="4650415" y="2275876"/>
              <a:ext cx="1075394" cy="2079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1" name="Straight Connector 150"/>
            <p:cNvCxnSpPr/>
            <p:nvPr/>
          </p:nvCxnSpPr>
          <p:spPr bwMode="auto">
            <a:xfrm flipV="1">
              <a:off x="2563404" y="4821492"/>
              <a:ext cx="1109540" cy="5153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2" name="Straight Connector 151"/>
            <p:cNvCxnSpPr/>
            <p:nvPr/>
          </p:nvCxnSpPr>
          <p:spPr bwMode="auto">
            <a:xfrm>
              <a:off x="2396713" y="4172553"/>
              <a:ext cx="1276231" cy="6489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4" name="Straight Connector 153"/>
            <p:cNvCxnSpPr/>
            <p:nvPr/>
          </p:nvCxnSpPr>
          <p:spPr bwMode="auto">
            <a:xfrm>
              <a:off x="3887713" y="4821492"/>
              <a:ext cx="1887510" cy="2814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5" name="Straight Connector 154"/>
            <p:cNvCxnSpPr/>
            <p:nvPr/>
          </p:nvCxnSpPr>
          <p:spPr bwMode="auto">
            <a:xfrm flipV="1">
              <a:off x="3754581" y="3846945"/>
              <a:ext cx="337269" cy="6881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6" name="Oval 155"/>
            <p:cNvSpPr/>
            <p:nvPr/>
          </p:nvSpPr>
          <p:spPr bwMode="auto">
            <a:xfrm>
              <a:off x="5225983" y="5545605"/>
              <a:ext cx="364262" cy="340225"/>
            </a:xfrm>
            <a:prstGeom prst="ellipse">
              <a:avLst/>
            </a:prstGeom>
            <a:solidFill>
              <a:srgbClr val="07438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157" name="Straight Connector 156"/>
            <p:cNvCxnSpPr>
              <a:stCxn id="169" idx="1"/>
              <a:endCxn id="168" idx="5"/>
            </p:cNvCxnSpPr>
            <p:nvPr/>
          </p:nvCxnSpPr>
          <p:spPr bwMode="auto">
            <a:xfrm flipH="1" flipV="1">
              <a:off x="6270204" y="4645677"/>
              <a:ext cx="88010" cy="19669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8" name="Oval 157"/>
            <p:cNvSpPr/>
            <p:nvPr/>
          </p:nvSpPr>
          <p:spPr bwMode="auto">
            <a:xfrm>
              <a:off x="5703455" y="1962727"/>
              <a:ext cx="450272" cy="427182"/>
            </a:xfrm>
            <a:prstGeom prst="ellipse">
              <a:avLst/>
            </a:prstGeom>
            <a:solidFill>
              <a:srgbClr val="1450A1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" name="Hexagon 158"/>
            <p:cNvSpPr/>
            <p:nvPr/>
          </p:nvSpPr>
          <p:spPr bwMode="auto">
            <a:xfrm>
              <a:off x="2724727" y="1928091"/>
              <a:ext cx="415175" cy="357909"/>
            </a:xfrm>
            <a:prstGeom prst="hexagon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0" name="Hexagon 159"/>
            <p:cNvSpPr/>
            <p:nvPr/>
          </p:nvSpPr>
          <p:spPr bwMode="auto">
            <a:xfrm>
              <a:off x="1976582" y="2565400"/>
              <a:ext cx="415175" cy="357909"/>
            </a:xfrm>
            <a:prstGeom prst="hexagon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1" name="Hexagon 160"/>
            <p:cNvSpPr/>
            <p:nvPr/>
          </p:nvSpPr>
          <p:spPr bwMode="auto">
            <a:xfrm>
              <a:off x="2567710" y="3110345"/>
              <a:ext cx="415175" cy="357909"/>
            </a:xfrm>
            <a:prstGeom prst="hexagon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" name="Hexagon 161"/>
            <p:cNvSpPr/>
            <p:nvPr/>
          </p:nvSpPr>
          <p:spPr bwMode="auto">
            <a:xfrm>
              <a:off x="2062019" y="3990108"/>
              <a:ext cx="415175" cy="357909"/>
            </a:xfrm>
            <a:prstGeom prst="hexagon">
              <a:avLst/>
            </a:prstGeom>
            <a:solidFill>
              <a:schemeClr val="accent5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3" name="Hexagon 162"/>
            <p:cNvSpPr/>
            <p:nvPr/>
          </p:nvSpPr>
          <p:spPr bwMode="auto">
            <a:xfrm>
              <a:off x="2249055" y="5204690"/>
              <a:ext cx="415175" cy="357909"/>
            </a:xfrm>
            <a:prstGeom prst="hexagon">
              <a:avLst/>
            </a:prstGeom>
            <a:solidFill>
              <a:schemeClr val="accent5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4" name="Hexagon 163"/>
            <p:cNvSpPr/>
            <p:nvPr/>
          </p:nvSpPr>
          <p:spPr bwMode="auto">
            <a:xfrm>
              <a:off x="3290455" y="5472545"/>
              <a:ext cx="415175" cy="357909"/>
            </a:xfrm>
            <a:prstGeom prst="hexagon">
              <a:avLst/>
            </a:prstGeom>
            <a:solidFill>
              <a:schemeClr val="accent5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5" name="Oval 164"/>
            <p:cNvSpPr/>
            <p:nvPr/>
          </p:nvSpPr>
          <p:spPr bwMode="auto">
            <a:xfrm>
              <a:off x="6329219" y="2657763"/>
              <a:ext cx="450272" cy="427182"/>
            </a:xfrm>
            <a:prstGeom prst="ellipse">
              <a:avLst/>
            </a:prstGeom>
            <a:solidFill>
              <a:srgbClr val="1450A1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6" name="Oval 165"/>
            <p:cNvSpPr/>
            <p:nvPr/>
          </p:nvSpPr>
          <p:spPr bwMode="auto">
            <a:xfrm>
              <a:off x="6483928" y="3551381"/>
              <a:ext cx="450272" cy="427182"/>
            </a:xfrm>
            <a:prstGeom prst="ellipse">
              <a:avLst/>
            </a:prstGeom>
            <a:solidFill>
              <a:srgbClr val="1450A1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7" name="Oval 166"/>
            <p:cNvSpPr/>
            <p:nvPr/>
          </p:nvSpPr>
          <p:spPr bwMode="auto">
            <a:xfrm>
              <a:off x="5200073" y="3225799"/>
              <a:ext cx="450272" cy="427182"/>
            </a:xfrm>
            <a:prstGeom prst="ellipse">
              <a:avLst/>
            </a:prstGeom>
            <a:solidFill>
              <a:srgbClr val="1450A1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8" name="Oval 167"/>
            <p:cNvSpPr/>
            <p:nvPr/>
          </p:nvSpPr>
          <p:spPr bwMode="auto">
            <a:xfrm>
              <a:off x="5885873" y="4281054"/>
              <a:ext cx="450272" cy="427182"/>
            </a:xfrm>
            <a:prstGeom prst="ellipse">
              <a:avLst/>
            </a:prstGeom>
            <a:solidFill>
              <a:srgbClr val="1450A1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9" name="Oval 168"/>
            <p:cNvSpPr/>
            <p:nvPr/>
          </p:nvSpPr>
          <p:spPr bwMode="auto">
            <a:xfrm>
              <a:off x="6292273" y="4779817"/>
              <a:ext cx="450272" cy="427182"/>
            </a:xfrm>
            <a:prstGeom prst="ellipse">
              <a:avLst/>
            </a:prstGeom>
            <a:solidFill>
              <a:srgbClr val="1450A1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0" name="Oval 169"/>
            <p:cNvSpPr/>
            <p:nvPr/>
          </p:nvSpPr>
          <p:spPr bwMode="auto">
            <a:xfrm>
              <a:off x="5451764" y="4828308"/>
              <a:ext cx="450272" cy="427182"/>
            </a:xfrm>
            <a:prstGeom prst="ellipse">
              <a:avLst/>
            </a:prstGeom>
            <a:solidFill>
              <a:srgbClr val="1450A1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1" name="Oval 170"/>
            <p:cNvSpPr/>
            <p:nvPr/>
          </p:nvSpPr>
          <p:spPr bwMode="auto">
            <a:xfrm>
              <a:off x="5188528" y="5500254"/>
              <a:ext cx="450272" cy="427182"/>
            </a:xfrm>
            <a:prstGeom prst="ellipse">
              <a:avLst/>
            </a:prstGeom>
            <a:solidFill>
              <a:srgbClr val="1450A1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2" name="Rectangle 171"/>
            <p:cNvSpPr/>
            <p:nvPr/>
          </p:nvSpPr>
          <p:spPr bwMode="auto">
            <a:xfrm>
              <a:off x="4318000" y="2228273"/>
              <a:ext cx="450273" cy="450273"/>
            </a:xfrm>
            <a:prstGeom prst="rect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" name="Rectangle 172"/>
            <p:cNvSpPr/>
            <p:nvPr/>
          </p:nvSpPr>
          <p:spPr bwMode="auto">
            <a:xfrm>
              <a:off x="3904673" y="3419764"/>
              <a:ext cx="450273" cy="450273"/>
            </a:xfrm>
            <a:prstGeom prst="rect">
              <a:avLst/>
            </a:prstGeom>
            <a:solidFill>
              <a:srgbClr val="327312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3489037" y="4505036"/>
              <a:ext cx="450273" cy="450273"/>
            </a:xfrm>
            <a:prstGeom prst="rect">
              <a:avLst/>
            </a:prstGeom>
            <a:solidFill>
              <a:srgbClr val="327312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4689764" y="4020128"/>
              <a:ext cx="450273" cy="450273"/>
            </a:xfrm>
            <a:prstGeom prst="rect">
              <a:avLst/>
            </a:prstGeom>
            <a:solidFill>
              <a:srgbClr val="327312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4285673" y="5521037"/>
              <a:ext cx="450273" cy="450273"/>
            </a:xfrm>
            <a:prstGeom prst="rect">
              <a:avLst/>
            </a:prstGeom>
            <a:solidFill>
              <a:srgbClr val="327312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44933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 bwMode="auto">
          <a:xfrm>
            <a:off x="3346132" y="4413872"/>
            <a:ext cx="658855" cy="658855"/>
          </a:xfrm>
          <a:prstGeom prst="rect">
            <a:avLst/>
          </a:prstGeom>
          <a:solidFill>
            <a:srgbClr val="FFFF00">
              <a:alpha val="5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Searchable Connections</a:t>
            </a:r>
            <a:endParaRPr lang="en-US" dirty="0"/>
          </a:p>
        </p:txBody>
      </p:sp>
      <p:grpSp>
        <p:nvGrpSpPr>
          <p:cNvPr id="172" name="Group 171"/>
          <p:cNvGrpSpPr/>
          <p:nvPr/>
        </p:nvGrpSpPr>
        <p:grpSpPr>
          <a:xfrm>
            <a:off x="3151066" y="1050146"/>
            <a:ext cx="2883664" cy="451406"/>
            <a:chOff x="2740459" y="887830"/>
            <a:chExt cx="2883664" cy="451406"/>
          </a:xfrm>
          <a:solidFill>
            <a:schemeClr val="bg1">
              <a:lumMod val="95000"/>
            </a:schemeClr>
          </a:solidFill>
        </p:grpSpPr>
        <p:sp>
          <p:nvSpPr>
            <p:cNvPr id="173" name="TextBox 172"/>
            <p:cNvSpPr txBox="1"/>
            <p:nvPr/>
          </p:nvSpPr>
          <p:spPr>
            <a:xfrm>
              <a:off x="2740459" y="887830"/>
              <a:ext cx="2320314" cy="451406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8000"/>
                  </a:solidFill>
                </a:rPr>
                <a:t>h</a:t>
              </a:r>
              <a:r>
                <a:rPr lang="en-US" sz="2800" dirty="0" smtClean="0">
                  <a:solidFill>
                    <a:srgbClr val="008000"/>
                  </a:solidFill>
                </a:rPr>
                <a:t>uman </a:t>
              </a:r>
              <a:r>
                <a:rPr lang="en-US" sz="2800" dirty="0" smtClean="0"/>
                <a:t>gene</a:t>
              </a:r>
              <a:endParaRPr lang="en-US" sz="2800" dirty="0"/>
            </a:p>
          </p:txBody>
        </p:sp>
        <p:pic>
          <p:nvPicPr>
            <p:cNvPr id="174" name="Picture 17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41657" y="897522"/>
              <a:ext cx="582466" cy="429682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</p:spPr>
        </p:pic>
      </p:grpSp>
      <p:grpSp>
        <p:nvGrpSpPr>
          <p:cNvPr id="116" name="Group 115"/>
          <p:cNvGrpSpPr/>
          <p:nvPr/>
        </p:nvGrpSpPr>
        <p:grpSpPr>
          <a:xfrm>
            <a:off x="1930402" y="1928091"/>
            <a:ext cx="4957618" cy="4043219"/>
            <a:chOff x="1976582" y="1928091"/>
            <a:chExt cx="4957618" cy="4043219"/>
          </a:xfrm>
        </p:grpSpPr>
        <p:cxnSp>
          <p:nvCxnSpPr>
            <p:cNvPr id="126" name="Straight Connector 125"/>
            <p:cNvCxnSpPr>
              <a:stCxn id="200" idx="3"/>
            </p:cNvCxnSpPr>
            <p:nvPr/>
          </p:nvCxnSpPr>
          <p:spPr bwMode="auto">
            <a:xfrm flipH="1">
              <a:off x="5720069" y="4645677"/>
              <a:ext cx="231745" cy="26886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>
              <a:off x="4650415" y="2483870"/>
              <a:ext cx="1713088" cy="4014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5" name="Straight Connector 174"/>
            <p:cNvCxnSpPr>
              <a:endCxn id="199" idx="7"/>
            </p:cNvCxnSpPr>
            <p:nvPr/>
          </p:nvCxnSpPr>
          <p:spPr bwMode="auto">
            <a:xfrm flipH="1">
              <a:off x="5584404" y="3005589"/>
              <a:ext cx="832444" cy="28276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6" name="Straight Connector 175"/>
            <p:cNvCxnSpPr/>
            <p:nvPr/>
          </p:nvCxnSpPr>
          <p:spPr bwMode="auto">
            <a:xfrm flipH="1">
              <a:off x="2871550" y="2483870"/>
              <a:ext cx="1564096" cy="8077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7" name="Straight Connector 176"/>
            <p:cNvCxnSpPr/>
            <p:nvPr/>
          </p:nvCxnSpPr>
          <p:spPr bwMode="auto">
            <a:xfrm flipH="1" flipV="1">
              <a:off x="3065117" y="2138785"/>
              <a:ext cx="1370529" cy="3450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8" name="Straight Connector 177"/>
            <p:cNvCxnSpPr/>
            <p:nvPr/>
          </p:nvCxnSpPr>
          <p:spPr bwMode="auto">
            <a:xfrm flipH="1">
              <a:off x="2292609" y="2483870"/>
              <a:ext cx="2143037" cy="2754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9" name="Straight Connector 178"/>
            <p:cNvCxnSpPr/>
            <p:nvPr/>
          </p:nvCxnSpPr>
          <p:spPr bwMode="auto">
            <a:xfrm flipH="1">
              <a:off x="5136850" y="3772465"/>
              <a:ext cx="1376058" cy="4539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0" name="Straight Connector 179"/>
            <p:cNvCxnSpPr/>
            <p:nvPr/>
          </p:nvCxnSpPr>
          <p:spPr bwMode="auto">
            <a:xfrm flipH="1" flipV="1">
              <a:off x="5136850" y="4226387"/>
              <a:ext cx="841123" cy="1541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1" name="Straight Connector 180"/>
            <p:cNvCxnSpPr/>
            <p:nvPr/>
          </p:nvCxnSpPr>
          <p:spPr bwMode="auto">
            <a:xfrm flipH="1">
              <a:off x="4622052" y="5716308"/>
              <a:ext cx="543220" cy="263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2" name="Straight Connector 181"/>
            <p:cNvCxnSpPr/>
            <p:nvPr/>
          </p:nvCxnSpPr>
          <p:spPr bwMode="auto">
            <a:xfrm flipH="1" flipV="1">
              <a:off x="3627921" y="5672987"/>
              <a:ext cx="779362" cy="696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3" name="Straight Connector 182"/>
            <p:cNvCxnSpPr/>
            <p:nvPr/>
          </p:nvCxnSpPr>
          <p:spPr bwMode="auto">
            <a:xfrm flipH="1">
              <a:off x="4650415" y="2275876"/>
              <a:ext cx="1075394" cy="2079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4" name="Straight Connector 183"/>
            <p:cNvCxnSpPr/>
            <p:nvPr/>
          </p:nvCxnSpPr>
          <p:spPr bwMode="auto">
            <a:xfrm flipV="1">
              <a:off x="2563404" y="4821492"/>
              <a:ext cx="1109540" cy="5153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5" name="Straight Connector 184"/>
            <p:cNvCxnSpPr/>
            <p:nvPr/>
          </p:nvCxnSpPr>
          <p:spPr bwMode="auto">
            <a:xfrm>
              <a:off x="2396713" y="4172553"/>
              <a:ext cx="1276231" cy="6489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6" name="Straight Connector 185"/>
            <p:cNvCxnSpPr/>
            <p:nvPr/>
          </p:nvCxnSpPr>
          <p:spPr bwMode="auto">
            <a:xfrm>
              <a:off x="3887713" y="4821492"/>
              <a:ext cx="1887510" cy="2814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7" name="Straight Connector 186"/>
            <p:cNvCxnSpPr/>
            <p:nvPr/>
          </p:nvCxnSpPr>
          <p:spPr bwMode="auto">
            <a:xfrm flipV="1">
              <a:off x="3754581" y="3846945"/>
              <a:ext cx="337269" cy="6881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8" name="Oval 187"/>
            <p:cNvSpPr/>
            <p:nvPr/>
          </p:nvSpPr>
          <p:spPr bwMode="auto">
            <a:xfrm>
              <a:off x="5225983" y="5545605"/>
              <a:ext cx="364262" cy="340225"/>
            </a:xfrm>
            <a:prstGeom prst="ellipse">
              <a:avLst/>
            </a:prstGeom>
            <a:solidFill>
              <a:srgbClr val="07438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189" name="Straight Connector 188"/>
            <p:cNvCxnSpPr>
              <a:stCxn id="201" idx="1"/>
              <a:endCxn id="200" idx="5"/>
            </p:cNvCxnSpPr>
            <p:nvPr/>
          </p:nvCxnSpPr>
          <p:spPr bwMode="auto">
            <a:xfrm flipH="1" flipV="1">
              <a:off x="6270204" y="4645677"/>
              <a:ext cx="88010" cy="19669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90" name="Oval 189"/>
            <p:cNvSpPr/>
            <p:nvPr/>
          </p:nvSpPr>
          <p:spPr bwMode="auto">
            <a:xfrm>
              <a:off x="5703455" y="1962727"/>
              <a:ext cx="450272" cy="427182"/>
            </a:xfrm>
            <a:prstGeom prst="ellipse">
              <a:avLst/>
            </a:prstGeom>
            <a:solidFill>
              <a:srgbClr val="1450A1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1" name="Hexagon 190"/>
            <p:cNvSpPr/>
            <p:nvPr/>
          </p:nvSpPr>
          <p:spPr bwMode="auto">
            <a:xfrm>
              <a:off x="2724727" y="1928091"/>
              <a:ext cx="415175" cy="357909"/>
            </a:xfrm>
            <a:prstGeom prst="hexagon">
              <a:avLst/>
            </a:prstGeom>
            <a:solidFill>
              <a:schemeClr val="accent5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2" name="Hexagon 191"/>
            <p:cNvSpPr/>
            <p:nvPr/>
          </p:nvSpPr>
          <p:spPr bwMode="auto">
            <a:xfrm>
              <a:off x="1976582" y="2565400"/>
              <a:ext cx="415175" cy="357909"/>
            </a:xfrm>
            <a:prstGeom prst="hexagon">
              <a:avLst/>
            </a:prstGeom>
            <a:solidFill>
              <a:schemeClr val="accent5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3" name="Hexagon 192"/>
            <p:cNvSpPr/>
            <p:nvPr/>
          </p:nvSpPr>
          <p:spPr bwMode="auto">
            <a:xfrm>
              <a:off x="2567710" y="3110345"/>
              <a:ext cx="415175" cy="357909"/>
            </a:xfrm>
            <a:prstGeom prst="hexagon">
              <a:avLst/>
            </a:prstGeom>
            <a:solidFill>
              <a:schemeClr val="accent5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4" name="Hexagon 193"/>
            <p:cNvSpPr/>
            <p:nvPr/>
          </p:nvSpPr>
          <p:spPr bwMode="auto">
            <a:xfrm>
              <a:off x="2062019" y="3990108"/>
              <a:ext cx="415175" cy="357909"/>
            </a:xfrm>
            <a:prstGeom prst="hexagon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5" name="Hexagon 194"/>
            <p:cNvSpPr/>
            <p:nvPr/>
          </p:nvSpPr>
          <p:spPr bwMode="auto">
            <a:xfrm>
              <a:off x="2249055" y="5204690"/>
              <a:ext cx="415175" cy="357909"/>
            </a:xfrm>
            <a:prstGeom prst="hexagon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6" name="Hexagon 195"/>
            <p:cNvSpPr/>
            <p:nvPr/>
          </p:nvSpPr>
          <p:spPr bwMode="auto">
            <a:xfrm>
              <a:off x="3290455" y="5472545"/>
              <a:ext cx="415175" cy="357909"/>
            </a:xfrm>
            <a:prstGeom prst="hexagon">
              <a:avLst/>
            </a:prstGeom>
            <a:solidFill>
              <a:schemeClr val="accent5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7" name="Oval 196"/>
            <p:cNvSpPr/>
            <p:nvPr/>
          </p:nvSpPr>
          <p:spPr bwMode="auto">
            <a:xfrm>
              <a:off x="6329219" y="2657763"/>
              <a:ext cx="450272" cy="427182"/>
            </a:xfrm>
            <a:prstGeom prst="ellipse">
              <a:avLst/>
            </a:prstGeom>
            <a:solidFill>
              <a:srgbClr val="1450A1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8" name="Oval 197"/>
            <p:cNvSpPr/>
            <p:nvPr/>
          </p:nvSpPr>
          <p:spPr bwMode="auto">
            <a:xfrm>
              <a:off x="6483928" y="3551381"/>
              <a:ext cx="450272" cy="427182"/>
            </a:xfrm>
            <a:prstGeom prst="ellipse">
              <a:avLst/>
            </a:prstGeom>
            <a:solidFill>
              <a:srgbClr val="1450A1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9" name="Oval 198"/>
            <p:cNvSpPr/>
            <p:nvPr/>
          </p:nvSpPr>
          <p:spPr bwMode="auto">
            <a:xfrm>
              <a:off x="5200073" y="3225799"/>
              <a:ext cx="450272" cy="427182"/>
            </a:xfrm>
            <a:prstGeom prst="ellipse">
              <a:avLst/>
            </a:prstGeom>
            <a:solidFill>
              <a:srgbClr val="1450A1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0" name="Oval 199"/>
            <p:cNvSpPr/>
            <p:nvPr/>
          </p:nvSpPr>
          <p:spPr bwMode="auto">
            <a:xfrm>
              <a:off x="5885873" y="4281054"/>
              <a:ext cx="450272" cy="427182"/>
            </a:xfrm>
            <a:prstGeom prst="ellipse">
              <a:avLst/>
            </a:prstGeom>
            <a:solidFill>
              <a:srgbClr val="1450A1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1" name="Oval 200"/>
            <p:cNvSpPr/>
            <p:nvPr/>
          </p:nvSpPr>
          <p:spPr bwMode="auto">
            <a:xfrm>
              <a:off x="6292273" y="4779817"/>
              <a:ext cx="450272" cy="427182"/>
            </a:xfrm>
            <a:prstGeom prst="ellipse">
              <a:avLst/>
            </a:prstGeom>
            <a:solidFill>
              <a:srgbClr val="1450A1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2" name="Oval 201"/>
            <p:cNvSpPr/>
            <p:nvPr/>
          </p:nvSpPr>
          <p:spPr bwMode="auto">
            <a:xfrm>
              <a:off x="5451764" y="4828308"/>
              <a:ext cx="450272" cy="427182"/>
            </a:xfrm>
            <a:prstGeom prst="ellipse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3" name="Oval 202"/>
            <p:cNvSpPr/>
            <p:nvPr/>
          </p:nvSpPr>
          <p:spPr bwMode="auto">
            <a:xfrm>
              <a:off x="5188528" y="5500254"/>
              <a:ext cx="450272" cy="427182"/>
            </a:xfrm>
            <a:prstGeom prst="ellipse">
              <a:avLst/>
            </a:prstGeom>
            <a:solidFill>
              <a:srgbClr val="1450A1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4" name="Rectangle 203"/>
            <p:cNvSpPr/>
            <p:nvPr/>
          </p:nvSpPr>
          <p:spPr bwMode="auto">
            <a:xfrm>
              <a:off x="4318000" y="2228273"/>
              <a:ext cx="450273" cy="450273"/>
            </a:xfrm>
            <a:prstGeom prst="rect">
              <a:avLst/>
            </a:prstGeom>
            <a:solidFill>
              <a:srgbClr val="327312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5" name="Rectangle 204"/>
            <p:cNvSpPr/>
            <p:nvPr/>
          </p:nvSpPr>
          <p:spPr bwMode="auto">
            <a:xfrm>
              <a:off x="3904673" y="3419764"/>
              <a:ext cx="450273" cy="450273"/>
            </a:xfrm>
            <a:prstGeom prst="rect">
              <a:avLst/>
            </a:prstGeom>
            <a:solidFill>
              <a:srgbClr val="327312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6" name="Rectangle 205"/>
            <p:cNvSpPr/>
            <p:nvPr/>
          </p:nvSpPr>
          <p:spPr bwMode="auto">
            <a:xfrm>
              <a:off x="3489037" y="4505036"/>
              <a:ext cx="450273" cy="450273"/>
            </a:xfrm>
            <a:prstGeom prst="rect">
              <a:avLst/>
            </a:prstGeom>
            <a:solidFill>
              <a:srgbClr val="327312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7" name="Rectangle 206"/>
            <p:cNvSpPr/>
            <p:nvPr/>
          </p:nvSpPr>
          <p:spPr bwMode="auto">
            <a:xfrm>
              <a:off x="4689764" y="4020128"/>
              <a:ext cx="450273" cy="450273"/>
            </a:xfrm>
            <a:prstGeom prst="rect">
              <a:avLst/>
            </a:prstGeom>
            <a:solidFill>
              <a:srgbClr val="327312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8" name="Rectangle 207"/>
            <p:cNvSpPr/>
            <p:nvPr/>
          </p:nvSpPr>
          <p:spPr bwMode="auto">
            <a:xfrm>
              <a:off x="4285673" y="5521037"/>
              <a:ext cx="450273" cy="450273"/>
            </a:xfrm>
            <a:prstGeom prst="rect">
              <a:avLst/>
            </a:prstGeom>
            <a:solidFill>
              <a:srgbClr val="327312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55098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 169"/>
          <p:cNvSpPr/>
          <p:nvPr/>
        </p:nvSpPr>
        <p:spPr bwMode="auto">
          <a:xfrm>
            <a:off x="1822131" y="2428052"/>
            <a:ext cx="658855" cy="658855"/>
          </a:xfrm>
          <a:prstGeom prst="rect">
            <a:avLst/>
          </a:prstGeom>
          <a:solidFill>
            <a:srgbClr val="FFFF00">
              <a:alpha val="5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3151066" y="1050146"/>
            <a:ext cx="2883664" cy="451406"/>
            <a:chOff x="2740459" y="887830"/>
            <a:chExt cx="2883664" cy="451406"/>
          </a:xfrm>
          <a:solidFill>
            <a:schemeClr val="bg1">
              <a:lumMod val="95000"/>
            </a:schemeClr>
          </a:solidFill>
        </p:grpSpPr>
        <p:sp>
          <p:nvSpPr>
            <p:cNvPr id="163" name="TextBox 162"/>
            <p:cNvSpPr txBox="1"/>
            <p:nvPr/>
          </p:nvSpPr>
          <p:spPr>
            <a:xfrm>
              <a:off x="2740459" y="887830"/>
              <a:ext cx="2320314" cy="451406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800" dirty="0" smtClean="0">
                  <a:solidFill>
                    <a:srgbClr val="D90202"/>
                  </a:solidFill>
                </a:rPr>
                <a:t>disorder</a:t>
              </a:r>
              <a:endParaRPr lang="en-US" sz="2800" dirty="0">
                <a:solidFill>
                  <a:srgbClr val="D90202"/>
                </a:solidFill>
              </a:endParaRPr>
            </a:p>
          </p:txBody>
        </p:sp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41657" y="897522"/>
              <a:ext cx="582466" cy="429682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</p:spPr>
        </p:pic>
      </p:grpSp>
      <p:grpSp>
        <p:nvGrpSpPr>
          <p:cNvPr id="171" name="Group 170"/>
          <p:cNvGrpSpPr/>
          <p:nvPr/>
        </p:nvGrpSpPr>
        <p:grpSpPr>
          <a:xfrm>
            <a:off x="1930402" y="1928091"/>
            <a:ext cx="4957618" cy="4043219"/>
            <a:chOff x="1976582" y="1928091"/>
            <a:chExt cx="4957618" cy="4043219"/>
          </a:xfrm>
        </p:grpSpPr>
        <p:cxnSp>
          <p:nvCxnSpPr>
            <p:cNvPr id="172" name="Straight Connector 171"/>
            <p:cNvCxnSpPr>
              <a:stCxn id="199" idx="3"/>
            </p:cNvCxnSpPr>
            <p:nvPr/>
          </p:nvCxnSpPr>
          <p:spPr bwMode="auto">
            <a:xfrm flipH="1">
              <a:off x="5720069" y="4645677"/>
              <a:ext cx="231745" cy="26886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3" name="Straight Connector 172"/>
            <p:cNvCxnSpPr/>
            <p:nvPr/>
          </p:nvCxnSpPr>
          <p:spPr bwMode="auto">
            <a:xfrm>
              <a:off x="4650415" y="2483870"/>
              <a:ext cx="1713088" cy="4014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4" name="Straight Connector 173"/>
            <p:cNvCxnSpPr>
              <a:endCxn id="198" idx="7"/>
            </p:cNvCxnSpPr>
            <p:nvPr/>
          </p:nvCxnSpPr>
          <p:spPr bwMode="auto">
            <a:xfrm flipH="1">
              <a:off x="5584404" y="3005589"/>
              <a:ext cx="832444" cy="28276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5" name="Straight Connector 174"/>
            <p:cNvCxnSpPr/>
            <p:nvPr/>
          </p:nvCxnSpPr>
          <p:spPr bwMode="auto">
            <a:xfrm flipH="1">
              <a:off x="2871550" y="2483870"/>
              <a:ext cx="1564096" cy="8077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6" name="Straight Connector 175"/>
            <p:cNvCxnSpPr/>
            <p:nvPr/>
          </p:nvCxnSpPr>
          <p:spPr bwMode="auto">
            <a:xfrm flipH="1" flipV="1">
              <a:off x="3065117" y="2138785"/>
              <a:ext cx="1370529" cy="3450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7" name="Straight Connector 176"/>
            <p:cNvCxnSpPr/>
            <p:nvPr/>
          </p:nvCxnSpPr>
          <p:spPr bwMode="auto">
            <a:xfrm flipH="1">
              <a:off x="2292609" y="2483870"/>
              <a:ext cx="2143037" cy="2754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8" name="Straight Connector 177"/>
            <p:cNvCxnSpPr/>
            <p:nvPr/>
          </p:nvCxnSpPr>
          <p:spPr bwMode="auto">
            <a:xfrm flipH="1">
              <a:off x="5136850" y="3772465"/>
              <a:ext cx="1376058" cy="4539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9" name="Straight Connector 178"/>
            <p:cNvCxnSpPr/>
            <p:nvPr/>
          </p:nvCxnSpPr>
          <p:spPr bwMode="auto">
            <a:xfrm flipH="1" flipV="1">
              <a:off x="5136850" y="4226387"/>
              <a:ext cx="841123" cy="1541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0" name="Straight Connector 179"/>
            <p:cNvCxnSpPr/>
            <p:nvPr/>
          </p:nvCxnSpPr>
          <p:spPr bwMode="auto">
            <a:xfrm flipH="1">
              <a:off x="4622052" y="5716308"/>
              <a:ext cx="543220" cy="263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1" name="Straight Connector 180"/>
            <p:cNvCxnSpPr/>
            <p:nvPr/>
          </p:nvCxnSpPr>
          <p:spPr bwMode="auto">
            <a:xfrm flipH="1" flipV="1">
              <a:off x="3627921" y="5672987"/>
              <a:ext cx="779362" cy="696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2" name="Straight Connector 181"/>
            <p:cNvCxnSpPr/>
            <p:nvPr/>
          </p:nvCxnSpPr>
          <p:spPr bwMode="auto">
            <a:xfrm flipH="1">
              <a:off x="4650415" y="2275876"/>
              <a:ext cx="1075394" cy="2079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3" name="Straight Connector 182"/>
            <p:cNvCxnSpPr/>
            <p:nvPr/>
          </p:nvCxnSpPr>
          <p:spPr bwMode="auto">
            <a:xfrm flipV="1">
              <a:off x="2563404" y="4821492"/>
              <a:ext cx="1109540" cy="5153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4" name="Straight Connector 183"/>
            <p:cNvCxnSpPr/>
            <p:nvPr/>
          </p:nvCxnSpPr>
          <p:spPr bwMode="auto">
            <a:xfrm>
              <a:off x="2396713" y="4172553"/>
              <a:ext cx="1276231" cy="6489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5" name="Straight Connector 184"/>
            <p:cNvCxnSpPr/>
            <p:nvPr/>
          </p:nvCxnSpPr>
          <p:spPr bwMode="auto">
            <a:xfrm>
              <a:off x="3887713" y="4821492"/>
              <a:ext cx="1887510" cy="2814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6" name="Straight Connector 185"/>
            <p:cNvCxnSpPr/>
            <p:nvPr/>
          </p:nvCxnSpPr>
          <p:spPr bwMode="auto">
            <a:xfrm flipV="1">
              <a:off x="3754581" y="3846945"/>
              <a:ext cx="337269" cy="6881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7" name="Oval 186"/>
            <p:cNvSpPr/>
            <p:nvPr/>
          </p:nvSpPr>
          <p:spPr bwMode="auto">
            <a:xfrm>
              <a:off x="5225983" y="5545605"/>
              <a:ext cx="364262" cy="340225"/>
            </a:xfrm>
            <a:prstGeom prst="ellipse">
              <a:avLst/>
            </a:prstGeom>
            <a:solidFill>
              <a:srgbClr val="07438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188" name="Straight Connector 187"/>
            <p:cNvCxnSpPr>
              <a:stCxn id="200" idx="1"/>
              <a:endCxn id="199" idx="5"/>
            </p:cNvCxnSpPr>
            <p:nvPr/>
          </p:nvCxnSpPr>
          <p:spPr bwMode="auto">
            <a:xfrm flipH="1" flipV="1">
              <a:off x="6270204" y="4645677"/>
              <a:ext cx="88010" cy="19669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9" name="Oval 188"/>
            <p:cNvSpPr/>
            <p:nvPr/>
          </p:nvSpPr>
          <p:spPr bwMode="auto">
            <a:xfrm>
              <a:off x="5703455" y="1962727"/>
              <a:ext cx="450272" cy="427182"/>
            </a:xfrm>
            <a:prstGeom prst="ellipse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0" name="Hexagon 189"/>
            <p:cNvSpPr/>
            <p:nvPr/>
          </p:nvSpPr>
          <p:spPr bwMode="auto">
            <a:xfrm>
              <a:off x="2724727" y="1928091"/>
              <a:ext cx="415175" cy="357909"/>
            </a:xfrm>
            <a:prstGeom prst="hexagon">
              <a:avLst/>
            </a:prstGeom>
            <a:solidFill>
              <a:schemeClr val="accent5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1" name="Hexagon 190"/>
            <p:cNvSpPr/>
            <p:nvPr/>
          </p:nvSpPr>
          <p:spPr bwMode="auto">
            <a:xfrm>
              <a:off x="1976582" y="2565400"/>
              <a:ext cx="415175" cy="357909"/>
            </a:xfrm>
            <a:prstGeom prst="hexagon">
              <a:avLst/>
            </a:prstGeom>
            <a:solidFill>
              <a:schemeClr val="accent5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2" name="Hexagon 191"/>
            <p:cNvSpPr/>
            <p:nvPr/>
          </p:nvSpPr>
          <p:spPr bwMode="auto">
            <a:xfrm>
              <a:off x="2567710" y="3110345"/>
              <a:ext cx="415175" cy="357909"/>
            </a:xfrm>
            <a:prstGeom prst="hexagon">
              <a:avLst/>
            </a:prstGeom>
            <a:solidFill>
              <a:schemeClr val="accent5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3" name="Hexagon 192"/>
            <p:cNvSpPr/>
            <p:nvPr/>
          </p:nvSpPr>
          <p:spPr bwMode="auto">
            <a:xfrm>
              <a:off x="2062019" y="3990108"/>
              <a:ext cx="415175" cy="357909"/>
            </a:xfrm>
            <a:prstGeom prst="hexagon">
              <a:avLst/>
            </a:prstGeom>
            <a:solidFill>
              <a:schemeClr val="accent5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4" name="Hexagon 193"/>
            <p:cNvSpPr/>
            <p:nvPr/>
          </p:nvSpPr>
          <p:spPr bwMode="auto">
            <a:xfrm>
              <a:off x="2249055" y="5204690"/>
              <a:ext cx="415175" cy="357909"/>
            </a:xfrm>
            <a:prstGeom prst="hexagon">
              <a:avLst/>
            </a:prstGeom>
            <a:solidFill>
              <a:schemeClr val="accent5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5" name="Hexagon 194"/>
            <p:cNvSpPr/>
            <p:nvPr/>
          </p:nvSpPr>
          <p:spPr bwMode="auto">
            <a:xfrm>
              <a:off x="3290455" y="5472545"/>
              <a:ext cx="415175" cy="357909"/>
            </a:xfrm>
            <a:prstGeom prst="hexagon">
              <a:avLst/>
            </a:prstGeom>
            <a:solidFill>
              <a:schemeClr val="accent5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6" name="Oval 195"/>
            <p:cNvSpPr/>
            <p:nvPr/>
          </p:nvSpPr>
          <p:spPr bwMode="auto">
            <a:xfrm>
              <a:off x="6329219" y="2657763"/>
              <a:ext cx="450272" cy="427182"/>
            </a:xfrm>
            <a:prstGeom prst="ellipse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7" name="Oval 196"/>
            <p:cNvSpPr/>
            <p:nvPr/>
          </p:nvSpPr>
          <p:spPr bwMode="auto">
            <a:xfrm>
              <a:off x="6483928" y="3551381"/>
              <a:ext cx="450272" cy="427182"/>
            </a:xfrm>
            <a:prstGeom prst="ellipse">
              <a:avLst/>
            </a:prstGeom>
            <a:solidFill>
              <a:srgbClr val="1450A1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8" name="Oval 197"/>
            <p:cNvSpPr/>
            <p:nvPr/>
          </p:nvSpPr>
          <p:spPr bwMode="auto">
            <a:xfrm>
              <a:off x="5200073" y="3225799"/>
              <a:ext cx="450272" cy="427182"/>
            </a:xfrm>
            <a:prstGeom prst="ellipse">
              <a:avLst/>
            </a:prstGeom>
            <a:solidFill>
              <a:srgbClr val="1450A1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9" name="Oval 198"/>
            <p:cNvSpPr/>
            <p:nvPr/>
          </p:nvSpPr>
          <p:spPr bwMode="auto">
            <a:xfrm>
              <a:off x="5885873" y="4281054"/>
              <a:ext cx="450272" cy="427182"/>
            </a:xfrm>
            <a:prstGeom prst="ellipse">
              <a:avLst/>
            </a:prstGeom>
            <a:solidFill>
              <a:srgbClr val="1450A1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0" name="Oval 199"/>
            <p:cNvSpPr/>
            <p:nvPr/>
          </p:nvSpPr>
          <p:spPr bwMode="auto">
            <a:xfrm>
              <a:off x="6292273" y="4779817"/>
              <a:ext cx="450272" cy="427182"/>
            </a:xfrm>
            <a:prstGeom prst="ellipse">
              <a:avLst/>
            </a:prstGeom>
            <a:solidFill>
              <a:srgbClr val="1450A1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1" name="Oval 200"/>
            <p:cNvSpPr/>
            <p:nvPr/>
          </p:nvSpPr>
          <p:spPr bwMode="auto">
            <a:xfrm>
              <a:off x="5451764" y="4828308"/>
              <a:ext cx="450272" cy="427182"/>
            </a:xfrm>
            <a:prstGeom prst="ellipse">
              <a:avLst/>
            </a:prstGeom>
            <a:solidFill>
              <a:srgbClr val="1450A1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2" name="Oval 201"/>
            <p:cNvSpPr/>
            <p:nvPr/>
          </p:nvSpPr>
          <p:spPr bwMode="auto">
            <a:xfrm>
              <a:off x="5188528" y="5500254"/>
              <a:ext cx="450272" cy="427182"/>
            </a:xfrm>
            <a:prstGeom prst="ellipse">
              <a:avLst/>
            </a:prstGeom>
            <a:solidFill>
              <a:srgbClr val="1450A1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3" name="Rectangle 202"/>
            <p:cNvSpPr/>
            <p:nvPr/>
          </p:nvSpPr>
          <p:spPr bwMode="auto">
            <a:xfrm>
              <a:off x="4318000" y="2228273"/>
              <a:ext cx="450273" cy="450273"/>
            </a:xfrm>
            <a:prstGeom prst="rect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4" name="Rectangle 203"/>
            <p:cNvSpPr/>
            <p:nvPr/>
          </p:nvSpPr>
          <p:spPr bwMode="auto">
            <a:xfrm>
              <a:off x="3904673" y="3419764"/>
              <a:ext cx="450273" cy="450273"/>
            </a:xfrm>
            <a:prstGeom prst="rect">
              <a:avLst/>
            </a:prstGeom>
            <a:solidFill>
              <a:srgbClr val="327312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5" name="Rectangle 204"/>
            <p:cNvSpPr/>
            <p:nvPr/>
          </p:nvSpPr>
          <p:spPr bwMode="auto">
            <a:xfrm>
              <a:off x="3489037" y="4505036"/>
              <a:ext cx="450273" cy="450273"/>
            </a:xfrm>
            <a:prstGeom prst="rect">
              <a:avLst/>
            </a:prstGeom>
            <a:solidFill>
              <a:srgbClr val="327312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6" name="Rectangle 205"/>
            <p:cNvSpPr/>
            <p:nvPr/>
          </p:nvSpPr>
          <p:spPr bwMode="auto">
            <a:xfrm>
              <a:off x="4689764" y="4020128"/>
              <a:ext cx="450273" cy="450273"/>
            </a:xfrm>
            <a:prstGeom prst="rect">
              <a:avLst/>
            </a:prstGeom>
            <a:solidFill>
              <a:srgbClr val="327312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7" name="Rectangle 206"/>
            <p:cNvSpPr/>
            <p:nvPr/>
          </p:nvSpPr>
          <p:spPr bwMode="auto">
            <a:xfrm>
              <a:off x="4285673" y="5521037"/>
              <a:ext cx="450273" cy="450273"/>
            </a:xfrm>
            <a:prstGeom prst="rect">
              <a:avLst/>
            </a:prstGeom>
            <a:solidFill>
              <a:srgbClr val="327312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762000"/>
          </a:xfrm>
          <a:ln>
            <a:noFill/>
          </a:ln>
        </p:spPr>
        <p:txBody>
          <a:bodyPr/>
          <a:lstStyle/>
          <a:p>
            <a:r>
              <a:rPr lang="en-US" dirty="0" smtClean="0"/>
              <a:t>Searchable Connections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5494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real and present connection</a:t>
            </a:r>
            <a:endParaRPr lang="en-US" dirty="0"/>
          </a:p>
        </p:txBody>
      </p:sp>
      <p:pic>
        <p:nvPicPr>
          <p:cNvPr id="59" name="Shape 33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81000" y="1057409"/>
            <a:ext cx="4005377" cy="2082963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0" name="Oval 59"/>
          <p:cNvSpPr/>
          <p:nvPr/>
        </p:nvSpPr>
        <p:spPr bwMode="auto">
          <a:xfrm>
            <a:off x="1350818" y="2356006"/>
            <a:ext cx="692727" cy="325378"/>
          </a:xfrm>
          <a:prstGeom prst="ellipse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94598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iocuration_2014_Toronto_2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3366"/>
        </a:dk1>
        <a:lt1>
          <a:srgbClr val="FFFF00"/>
        </a:lt1>
        <a:dk2>
          <a:srgbClr val="000099"/>
        </a:dk2>
        <a:lt2>
          <a:srgbClr val="FFFF00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00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Biocuration_2014_Toronto_2.potx</Template>
  <TotalTime>2659</TotalTime>
  <Words>148</Words>
  <Application>Microsoft Macintosh PowerPoint</Application>
  <PresentationFormat>On-screen Show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Biocuration_2014_Toronto_2</vt:lpstr>
      <vt:lpstr>Yeast - why it simply has a lot to say about human disease</vt:lpstr>
      <vt:lpstr>Genetic mutations identified in human disorders</vt:lpstr>
      <vt:lpstr>A richness of data allows yeast to tell  a multi-dimensional story</vt:lpstr>
      <vt:lpstr>Human connections into SGD</vt:lpstr>
      <vt:lpstr>Searchable Connections</vt:lpstr>
      <vt:lpstr>Searchable Connections</vt:lpstr>
      <vt:lpstr>Searchable Connections</vt:lpstr>
      <vt:lpstr>Searchable Connections</vt:lpstr>
      <vt:lpstr>A real and present connection</vt:lpstr>
      <vt:lpstr>A real and present connection</vt:lpstr>
      <vt:lpstr>A real and present connection</vt:lpstr>
      <vt:lpstr>Connection start points</vt:lpstr>
      <vt:lpstr>SGD: Powering Connections</vt:lpstr>
    </vt:vector>
  </TitlesOfParts>
  <Company>Eurie Hong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Eurie Hong</dc:creator>
  <cp:lastModifiedBy>Selina Dwight</cp:lastModifiedBy>
  <cp:revision>140</cp:revision>
  <cp:lastPrinted>2007-04-18T17:12:06Z</cp:lastPrinted>
  <dcterms:created xsi:type="dcterms:W3CDTF">2007-04-18T04:06:31Z</dcterms:created>
  <dcterms:modified xsi:type="dcterms:W3CDTF">2014-03-31T18:56:49Z</dcterms:modified>
</cp:coreProperties>
</file>